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8" r:id="rId5"/>
    <p:sldId id="277"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30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Be3D+/YQiHxPvjndCywKg==" hashData="YZC42ua85wMf8jqQ5OqukNpElktzX0jY5giTlQB9Oq9qJKtzWW13eigXuuvjlLbwls9PWro6KXozUoo7sKMS8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FDC"/>
    <a:srgbClr val="1064E8"/>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9B043F1-441A-49CA-85A7-1C5700924A4A}" type="datetimeFigureOut">
              <a:rPr lang="en-IN" smtClean="0"/>
              <a:t>05-05-2025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310950-34BE-4BF9-910C-C58A5F62E6A2}" type="slidenum">
              <a:rPr lang="en-IN" smtClean="0"/>
              <a:t>‹#›</a:t>
            </a:fld>
            <a:endParaRPr lang="en-IN"/>
          </a:p>
        </p:txBody>
      </p:sp>
    </p:spTree>
    <p:extLst>
      <p:ext uri="{BB962C8B-B14F-4D97-AF65-F5344CB8AC3E}">
        <p14:creationId xmlns:p14="http://schemas.microsoft.com/office/powerpoint/2010/main" val="325703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9B043F1-441A-49CA-85A7-1C5700924A4A}" type="datetimeFigureOut">
              <a:rPr lang="en-IN" smtClean="0"/>
              <a:t>05-05-2025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310950-34BE-4BF9-910C-C58A5F62E6A2}" type="slidenum">
              <a:rPr lang="en-IN" smtClean="0"/>
              <a:t>‹#›</a:t>
            </a:fld>
            <a:endParaRPr lang="en-IN"/>
          </a:p>
        </p:txBody>
      </p:sp>
    </p:spTree>
    <p:extLst>
      <p:ext uri="{BB962C8B-B14F-4D97-AF65-F5344CB8AC3E}">
        <p14:creationId xmlns:p14="http://schemas.microsoft.com/office/powerpoint/2010/main" val="2561030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9B043F1-441A-49CA-85A7-1C5700924A4A}" type="datetimeFigureOut">
              <a:rPr lang="en-IN" smtClean="0"/>
              <a:t>05-05-2025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310950-34BE-4BF9-910C-C58A5F62E6A2}" type="slidenum">
              <a:rPr lang="en-IN" smtClean="0"/>
              <a:t>‹#›</a:t>
            </a:fld>
            <a:endParaRPr lang="en-IN"/>
          </a:p>
        </p:txBody>
      </p:sp>
    </p:spTree>
    <p:extLst>
      <p:ext uri="{BB962C8B-B14F-4D97-AF65-F5344CB8AC3E}">
        <p14:creationId xmlns:p14="http://schemas.microsoft.com/office/powerpoint/2010/main" val="4102491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35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9B043F1-441A-49CA-85A7-1C5700924A4A}" type="datetimeFigureOut">
              <a:rPr lang="en-IN" smtClean="0"/>
              <a:t>05-05-2025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310950-34BE-4BF9-910C-C58A5F62E6A2}" type="slidenum">
              <a:rPr lang="en-IN" smtClean="0"/>
              <a:t>‹#›</a:t>
            </a:fld>
            <a:endParaRPr lang="en-IN"/>
          </a:p>
        </p:txBody>
      </p:sp>
    </p:spTree>
    <p:extLst>
      <p:ext uri="{BB962C8B-B14F-4D97-AF65-F5344CB8AC3E}">
        <p14:creationId xmlns:p14="http://schemas.microsoft.com/office/powerpoint/2010/main" val="343164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B043F1-441A-49CA-85A7-1C5700924A4A}" type="datetimeFigureOut">
              <a:rPr lang="en-IN" smtClean="0"/>
              <a:t>05-05-2025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310950-34BE-4BF9-910C-C58A5F62E6A2}" type="slidenum">
              <a:rPr lang="en-IN" smtClean="0"/>
              <a:t>‹#›</a:t>
            </a:fld>
            <a:endParaRPr lang="en-IN"/>
          </a:p>
        </p:txBody>
      </p:sp>
    </p:spTree>
    <p:extLst>
      <p:ext uri="{BB962C8B-B14F-4D97-AF65-F5344CB8AC3E}">
        <p14:creationId xmlns:p14="http://schemas.microsoft.com/office/powerpoint/2010/main" val="255967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9B043F1-441A-49CA-85A7-1C5700924A4A}" type="datetimeFigureOut">
              <a:rPr lang="en-IN" smtClean="0"/>
              <a:t>05-05-2025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310950-34BE-4BF9-910C-C58A5F62E6A2}" type="slidenum">
              <a:rPr lang="en-IN" smtClean="0"/>
              <a:t>‹#›</a:t>
            </a:fld>
            <a:endParaRPr lang="en-IN"/>
          </a:p>
        </p:txBody>
      </p:sp>
    </p:spTree>
    <p:extLst>
      <p:ext uri="{BB962C8B-B14F-4D97-AF65-F5344CB8AC3E}">
        <p14:creationId xmlns:p14="http://schemas.microsoft.com/office/powerpoint/2010/main" val="93042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9B043F1-441A-49CA-85A7-1C5700924A4A}" type="datetimeFigureOut">
              <a:rPr lang="en-IN" smtClean="0"/>
              <a:t>05-05-2025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D310950-34BE-4BF9-910C-C58A5F62E6A2}" type="slidenum">
              <a:rPr lang="en-IN" smtClean="0"/>
              <a:t>‹#›</a:t>
            </a:fld>
            <a:endParaRPr lang="en-IN"/>
          </a:p>
        </p:txBody>
      </p:sp>
    </p:spTree>
    <p:extLst>
      <p:ext uri="{BB962C8B-B14F-4D97-AF65-F5344CB8AC3E}">
        <p14:creationId xmlns:p14="http://schemas.microsoft.com/office/powerpoint/2010/main" val="78797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9B043F1-441A-49CA-85A7-1C5700924A4A}" type="datetimeFigureOut">
              <a:rPr lang="en-IN" smtClean="0"/>
              <a:t>05-05-2025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D310950-34BE-4BF9-910C-C58A5F62E6A2}" type="slidenum">
              <a:rPr lang="en-IN" smtClean="0"/>
              <a:t>‹#›</a:t>
            </a:fld>
            <a:endParaRPr lang="en-IN"/>
          </a:p>
        </p:txBody>
      </p:sp>
    </p:spTree>
    <p:extLst>
      <p:ext uri="{BB962C8B-B14F-4D97-AF65-F5344CB8AC3E}">
        <p14:creationId xmlns:p14="http://schemas.microsoft.com/office/powerpoint/2010/main" val="3684868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043F1-441A-49CA-85A7-1C5700924A4A}" type="datetimeFigureOut">
              <a:rPr lang="en-IN" smtClean="0"/>
              <a:t>05-05-2025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D310950-34BE-4BF9-910C-C58A5F62E6A2}" type="slidenum">
              <a:rPr lang="en-IN" smtClean="0"/>
              <a:t>‹#›</a:t>
            </a:fld>
            <a:endParaRPr lang="en-IN"/>
          </a:p>
        </p:txBody>
      </p:sp>
    </p:spTree>
    <p:extLst>
      <p:ext uri="{BB962C8B-B14F-4D97-AF65-F5344CB8AC3E}">
        <p14:creationId xmlns:p14="http://schemas.microsoft.com/office/powerpoint/2010/main" val="370035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B043F1-441A-49CA-85A7-1C5700924A4A}" type="datetimeFigureOut">
              <a:rPr lang="en-IN" smtClean="0"/>
              <a:t>05-05-2025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310950-34BE-4BF9-910C-C58A5F62E6A2}" type="slidenum">
              <a:rPr lang="en-IN" smtClean="0"/>
              <a:t>‹#›</a:t>
            </a:fld>
            <a:endParaRPr lang="en-IN"/>
          </a:p>
        </p:txBody>
      </p:sp>
    </p:spTree>
    <p:extLst>
      <p:ext uri="{BB962C8B-B14F-4D97-AF65-F5344CB8AC3E}">
        <p14:creationId xmlns:p14="http://schemas.microsoft.com/office/powerpoint/2010/main" val="40613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B043F1-441A-49CA-85A7-1C5700924A4A}" type="datetimeFigureOut">
              <a:rPr lang="en-IN" smtClean="0"/>
              <a:t>05-05-2025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310950-34BE-4BF9-910C-C58A5F62E6A2}" type="slidenum">
              <a:rPr lang="en-IN" smtClean="0"/>
              <a:t>‹#›</a:t>
            </a:fld>
            <a:endParaRPr lang="en-IN"/>
          </a:p>
        </p:txBody>
      </p:sp>
    </p:spTree>
    <p:extLst>
      <p:ext uri="{BB962C8B-B14F-4D97-AF65-F5344CB8AC3E}">
        <p14:creationId xmlns:p14="http://schemas.microsoft.com/office/powerpoint/2010/main" val="2011076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043F1-441A-49CA-85A7-1C5700924A4A}" type="datetimeFigureOut">
              <a:rPr lang="en-IN" smtClean="0"/>
              <a:t>05-05-2025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10950-34BE-4BF9-910C-C58A5F62E6A2}" type="slidenum">
              <a:rPr lang="en-IN" smtClean="0"/>
              <a:t>‹#›</a:t>
            </a:fld>
            <a:endParaRPr lang="en-IN"/>
          </a:p>
        </p:txBody>
      </p:sp>
    </p:spTree>
    <p:extLst>
      <p:ext uri="{BB962C8B-B14F-4D97-AF65-F5344CB8AC3E}">
        <p14:creationId xmlns:p14="http://schemas.microsoft.com/office/powerpoint/2010/main" val="19428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indiaexcite.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1883" y="177845"/>
            <a:ext cx="1414871" cy="916857"/>
          </a:xfrm>
          <a:prstGeom prst="rect">
            <a:avLst/>
          </a:prstGeom>
        </p:spPr>
      </p:pic>
      <p:pic>
        <p:nvPicPr>
          <p:cNvPr id="2" name="Picture 1"/>
          <p:cNvPicPr>
            <a:picLocks noChangeAspect="1"/>
          </p:cNvPicPr>
          <p:nvPr/>
        </p:nvPicPr>
        <p:blipFill>
          <a:blip r:embed="rId3"/>
          <a:stretch>
            <a:fillRect/>
          </a:stretch>
        </p:blipFill>
        <p:spPr>
          <a:xfrm>
            <a:off x="-49301" y="0"/>
            <a:ext cx="12241301" cy="7055750"/>
          </a:xfrm>
          <a:prstGeom prst="rect">
            <a:avLst/>
          </a:prstGeom>
        </p:spPr>
      </p:pic>
    </p:spTree>
    <p:extLst>
      <p:ext uri="{BB962C8B-B14F-4D97-AF65-F5344CB8AC3E}">
        <p14:creationId xmlns:p14="http://schemas.microsoft.com/office/powerpoint/2010/main" val="225759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55325" y="848189"/>
            <a:ext cx="5723939" cy="523220"/>
          </a:xfrm>
          <a:prstGeom prst="rect">
            <a:avLst/>
          </a:prstGeom>
        </p:spPr>
        <p:txBody>
          <a:bodyPr wrap="square">
            <a:spAutoFit/>
          </a:bodyPr>
          <a:lstStyle/>
          <a:p>
            <a:r>
              <a:rPr lang="en-US" sz="2800" b="1" dirty="0">
                <a:solidFill>
                  <a:srgbClr val="0F5FDC"/>
                </a:solidFill>
              </a:rPr>
              <a:t>6. Advanced Assessment and Grading</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2434" y="291842"/>
            <a:ext cx="633972" cy="410823"/>
          </a:xfrm>
          <a:prstGeom prst="rect">
            <a:avLst/>
          </a:prstGeom>
        </p:spPr>
      </p:pic>
      <p:sp>
        <p:nvSpPr>
          <p:cNvPr id="6" name="Rectangle 5"/>
          <p:cNvSpPr/>
          <p:nvPr/>
        </p:nvSpPr>
        <p:spPr>
          <a:xfrm>
            <a:off x="6032027" y="1693445"/>
            <a:ext cx="5709443" cy="4524315"/>
          </a:xfrm>
          <a:prstGeom prst="rect">
            <a:avLst/>
          </a:prstGeom>
        </p:spPr>
        <p:txBody>
          <a:bodyPr wrap="square">
            <a:spAutoFit/>
          </a:bodyPr>
          <a:lstStyle/>
          <a:p>
            <a:pPr algn="just"/>
            <a:r>
              <a:rPr lang="en-US" sz="2400" b="1" dirty="0">
                <a:solidFill>
                  <a:schemeClr val="tx1">
                    <a:lumMod val="50000"/>
                    <a:lumOff val="50000"/>
                  </a:schemeClr>
                </a:solidFill>
              </a:rPr>
              <a:t>Flexible Assessment Options: </a:t>
            </a:r>
            <a:r>
              <a:rPr lang="en-US" sz="2400" dirty="0">
                <a:solidFill>
                  <a:schemeClr val="tx1">
                    <a:lumMod val="50000"/>
                    <a:lumOff val="50000"/>
                  </a:schemeClr>
                </a:solidFill>
              </a:rPr>
              <a:t>Support for various assessment types, including quizzes, assignments, and peer assessments.</a:t>
            </a:r>
            <a:r>
              <a:rPr lang="en-US" sz="2400" dirty="0" smtClean="0">
                <a:solidFill>
                  <a:schemeClr val="tx1">
                    <a:lumMod val="50000"/>
                    <a:lumOff val="50000"/>
                  </a:schemeClr>
                </a:solidFill>
              </a:rPr>
              <a:t/>
            </a:r>
            <a:br>
              <a:rPr lang="en-US" sz="2400" dirty="0" smtClean="0">
                <a:solidFill>
                  <a:schemeClr val="tx1">
                    <a:lumMod val="50000"/>
                    <a:lumOff val="50000"/>
                  </a:schemeClr>
                </a:solidFill>
              </a:rPr>
            </a:br>
            <a:r>
              <a:rPr lang="en-US" sz="2400" dirty="0" smtClean="0">
                <a:solidFill>
                  <a:schemeClr val="tx1">
                    <a:lumMod val="50000"/>
                    <a:lumOff val="50000"/>
                  </a:schemeClr>
                </a:solidFill>
              </a:rPr>
              <a:t/>
            </a:r>
            <a:br>
              <a:rPr lang="en-US" sz="2400" dirty="0" smtClean="0">
                <a:solidFill>
                  <a:schemeClr val="tx1">
                    <a:lumMod val="50000"/>
                    <a:lumOff val="50000"/>
                  </a:schemeClr>
                </a:solidFill>
              </a:rPr>
            </a:br>
            <a:r>
              <a:rPr lang="en-US" sz="2400" b="1" dirty="0">
                <a:solidFill>
                  <a:schemeClr val="tx1">
                    <a:lumMod val="50000"/>
                    <a:lumOff val="50000"/>
                  </a:schemeClr>
                </a:solidFill>
              </a:rPr>
              <a:t>Automated Grading: </a:t>
            </a:r>
            <a:r>
              <a:rPr lang="en-US" sz="2400" dirty="0">
                <a:solidFill>
                  <a:schemeClr val="tx1">
                    <a:lumMod val="50000"/>
                    <a:lumOff val="50000"/>
                  </a:schemeClr>
                </a:solidFill>
              </a:rPr>
              <a:t>Automated grading features for objective assessments, saving time and ensuring consistency</a:t>
            </a:r>
            <a:r>
              <a:rPr lang="en-US" sz="2400" dirty="0" smtClean="0">
                <a:solidFill>
                  <a:schemeClr val="tx1">
                    <a:lumMod val="50000"/>
                    <a:lumOff val="50000"/>
                  </a:schemeClr>
                </a:solidFill>
              </a:rPr>
              <a:t>.</a:t>
            </a:r>
          </a:p>
          <a:p>
            <a:pPr algn="just"/>
            <a:endParaRPr lang="en-US" sz="2400" b="1" dirty="0">
              <a:solidFill>
                <a:schemeClr val="tx1">
                  <a:lumMod val="50000"/>
                  <a:lumOff val="50000"/>
                </a:schemeClr>
              </a:solidFill>
            </a:endParaRPr>
          </a:p>
          <a:p>
            <a:pPr algn="just"/>
            <a:r>
              <a:rPr lang="en-US" sz="2400" b="1" dirty="0">
                <a:solidFill>
                  <a:schemeClr val="tx1">
                    <a:lumMod val="50000"/>
                    <a:lumOff val="50000"/>
                  </a:schemeClr>
                </a:solidFill>
              </a:rPr>
              <a:t>Detailed Feedback: </a:t>
            </a:r>
            <a:r>
              <a:rPr lang="en-US" sz="2400" dirty="0">
                <a:solidFill>
                  <a:schemeClr val="tx1">
                    <a:lumMod val="50000"/>
                    <a:lumOff val="50000"/>
                  </a:schemeClr>
                </a:solidFill>
              </a:rPr>
              <a:t>Provide detailed feedback on assignments to help students understand their strengths and areas for improvement.</a:t>
            </a:r>
            <a:endParaRPr lang="en-IN"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46" y="1282698"/>
            <a:ext cx="5633580" cy="4997933"/>
          </a:xfrm>
          <a:prstGeom prst="rect">
            <a:avLst/>
          </a:prstGeom>
        </p:spPr>
      </p:pic>
    </p:spTree>
    <p:extLst>
      <p:ext uri="{BB962C8B-B14F-4D97-AF65-F5344CB8AC3E}">
        <p14:creationId xmlns:p14="http://schemas.microsoft.com/office/powerpoint/2010/main" val="31961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46" y="541792"/>
            <a:ext cx="10205473" cy="523220"/>
          </a:xfrm>
          <a:prstGeom prst="rect">
            <a:avLst/>
          </a:prstGeom>
        </p:spPr>
        <p:txBody>
          <a:bodyPr wrap="square">
            <a:spAutoFit/>
          </a:bodyPr>
          <a:lstStyle/>
          <a:p>
            <a:r>
              <a:rPr lang="en-US" sz="2800" b="1" dirty="0">
                <a:solidFill>
                  <a:srgbClr val="0F5FDC"/>
                </a:solidFill>
              </a:rPr>
              <a:t>7. Robust Analytics and Reporting </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904" y="291842"/>
            <a:ext cx="678501" cy="439678"/>
          </a:xfrm>
          <a:prstGeom prst="rect">
            <a:avLst/>
          </a:prstGeom>
        </p:spPr>
      </p:pic>
      <p:sp>
        <p:nvSpPr>
          <p:cNvPr id="6" name="Rectangle 5"/>
          <p:cNvSpPr/>
          <p:nvPr/>
        </p:nvSpPr>
        <p:spPr>
          <a:xfrm>
            <a:off x="273346" y="1363678"/>
            <a:ext cx="5356745" cy="4524315"/>
          </a:xfrm>
          <a:prstGeom prst="rect">
            <a:avLst/>
          </a:prstGeom>
        </p:spPr>
        <p:txBody>
          <a:bodyPr wrap="square">
            <a:spAutoFit/>
          </a:bodyPr>
          <a:lstStyle/>
          <a:p>
            <a:pPr algn="just"/>
            <a:r>
              <a:rPr lang="en-US" sz="2400" b="1" dirty="0">
                <a:solidFill>
                  <a:schemeClr val="tx1">
                    <a:lumMod val="50000"/>
                    <a:lumOff val="50000"/>
                  </a:schemeClr>
                </a:solidFill>
              </a:rPr>
              <a:t>Student Performance Tracking: </a:t>
            </a:r>
            <a:r>
              <a:rPr lang="en-US" sz="2400" dirty="0">
                <a:solidFill>
                  <a:schemeClr val="tx1">
                    <a:lumMod val="50000"/>
                    <a:lumOff val="50000"/>
                  </a:schemeClr>
                </a:solidFill>
              </a:rPr>
              <a:t>Track student performance and progress through detailed analytics and reports.</a:t>
            </a:r>
            <a:r>
              <a:rPr lang="en-US" sz="2400" dirty="0" smtClean="0">
                <a:solidFill>
                  <a:schemeClr val="tx1">
                    <a:lumMod val="50000"/>
                    <a:lumOff val="50000"/>
                  </a:schemeClr>
                </a:solidFill>
              </a:rPr>
              <a:t/>
            </a:r>
            <a:br>
              <a:rPr lang="en-US" sz="2400" dirty="0" smtClean="0">
                <a:solidFill>
                  <a:schemeClr val="tx1">
                    <a:lumMod val="50000"/>
                    <a:lumOff val="50000"/>
                  </a:schemeClr>
                </a:solidFill>
              </a:rPr>
            </a:br>
            <a:endParaRPr lang="en-US" sz="2400" dirty="0" smtClean="0">
              <a:solidFill>
                <a:schemeClr val="tx1">
                  <a:lumMod val="50000"/>
                  <a:lumOff val="50000"/>
                </a:schemeClr>
              </a:solidFill>
            </a:endParaRPr>
          </a:p>
          <a:p>
            <a:pPr algn="just"/>
            <a:r>
              <a:rPr lang="en-US" sz="2400" b="1" dirty="0">
                <a:solidFill>
                  <a:schemeClr val="tx1">
                    <a:lumMod val="50000"/>
                    <a:lumOff val="50000"/>
                  </a:schemeClr>
                </a:solidFill>
              </a:rPr>
              <a:t>Engagement Metrics: </a:t>
            </a:r>
            <a:r>
              <a:rPr lang="en-US" sz="2400" dirty="0">
                <a:solidFill>
                  <a:schemeClr val="tx1">
                    <a:lumMod val="50000"/>
                    <a:lumOff val="50000"/>
                  </a:schemeClr>
                </a:solidFill>
              </a:rPr>
              <a:t>Measure student engagement to identify areas where additional support might be needed</a:t>
            </a:r>
            <a:r>
              <a:rPr lang="en-US" sz="2400" dirty="0" smtClean="0">
                <a:solidFill>
                  <a:schemeClr val="tx1">
                    <a:lumMod val="50000"/>
                    <a:lumOff val="50000"/>
                  </a:schemeClr>
                </a:solidFill>
              </a:rPr>
              <a:t>.</a:t>
            </a:r>
          </a:p>
          <a:p>
            <a:pPr algn="just"/>
            <a:endParaRPr lang="en-US" sz="2400" b="1" dirty="0">
              <a:solidFill>
                <a:schemeClr val="tx1">
                  <a:lumMod val="50000"/>
                  <a:lumOff val="50000"/>
                </a:schemeClr>
              </a:solidFill>
            </a:endParaRPr>
          </a:p>
          <a:p>
            <a:pPr algn="just"/>
            <a:r>
              <a:rPr lang="en-US" sz="2400" b="1" dirty="0">
                <a:solidFill>
                  <a:schemeClr val="tx1">
                    <a:lumMod val="50000"/>
                    <a:lumOff val="50000"/>
                  </a:schemeClr>
                </a:solidFill>
              </a:rPr>
              <a:t>Custom Reports: </a:t>
            </a:r>
            <a:r>
              <a:rPr lang="en-US" sz="2400" dirty="0">
                <a:solidFill>
                  <a:schemeClr val="tx1">
                    <a:lumMod val="50000"/>
                    <a:lumOff val="50000"/>
                  </a:schemeClr>
                </a:solidFill>
              </a:rPr>
              <a:t>Generate custom reports to meet specific institutional requirements and gain insights into academic trends.</a:t>
            </a:r>
            <a:endParaRPr lang="en-IN"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245" y="1142368"/>
            <a:ext cx="5843451" cy="4966933"/>
          </a:xfrm>
          <a:prstGeom prst="rect">
            <a:avLst/>
          </a:prstGeom>
        </p:spPr>
      </p:pic>
    </p:spTree>
    <p:extLst>
      <p:ext uri="{BB962C8B-B14F-4D97-AF65-F5344CB8AC3E}">
        <p14:creationId xmlns:p14="http://schemas.microsoft.com/office/powerpoint/2010/main" val="122861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95406" y="1052047"/>
            <a:ext cx="4104145" cy="523220"/>
          </a:xfrm>
          <a:prstGeom prst="rect">
            <a:avLst/>
          </a:prstGeom>
        </p:spPr>
        <p:txBody>
          <a:bodyPr wrap="square">
            <a:spAutoFit/>
          </a:bodyPr>
          <a:lstStyle/>
          <a:p>
            <a:r>
              <a:rPr lang="en-US" sz="2800" b="1" dirty="0">
                <a:solidFill>
                  <a:srgbClr val="0F5FDC"/>
                </a:solidFill>
              </a:rPr>
              <a:t>8. Flexible Learning Paths</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3246" y="291842"/>
            <a:ext cx="673160" cy="436217"/>
          </a:xfrm>
          <a:prstGeom prst="rect">
            <a:avLst/>
          </a:prstGeom>
        </p:spPr>
      </p:pic>
      <p:sp>
        <p:nvSpPr>
          <p:cNvPr id="6" name="Rectangle 5"/>
          <p:cNvSpPr/>
          <p:nvPr/>
        </p:nvSpPr>
        <p:spPr>
          <a:xfrm>
            <a:off x="5836085" y="1899255"/>
            <a:ext cx="5578814" cy="4154984"/>
          </a:xfrm>
          <a:prstGeom prst="rect">
            <a:avLst/>
          </a:prstGeom>
        </p:spPr>
        <p:txBody>
          <a:bodyPr wrap="square">
            <a:spAutoFit/>
          </a:bodyPr>
          <a:lstStyle/>
          <a:p>
            <a:pPr algn="just"/>
            <a:r>
              <a:rPr lang="en-US" sz="2400" b="1" dirty="0">
                <a:solidFill>
                  <a:schemeClr val="tx1">
                    <a:lumMod val="50000"/>
                    <a:lumOff val="50000"/>
                  </a:schemeClr>
                </a:solidFill>
              </a:rPr>
              <a:t>Personalized Learning: </a:t>
            </a:r>
            <a:r>
              <a:rPr lang="en-US" sz="2400" dirty="0">
                <a:solidFill>
                  <a:schemeClr val="tx1">
                    <a:lumMod val="50000"/>
                    <a:lumOff val="50000"/>
                  </a:schemeClr>
                </a:solidFill>
              </a:rPr>
              <a:t>Create personalized learning paths to cater to individual student needs and learning styles.</a:t>
            </a:r>
            <a:r>
              <a:rPr lang="en-US" sz="2400" dirty="0" smtClean="0">
                <a:solidFill>
                  <a:schemeClr val="tx1">
                    <a:lumMod val="50000"/>
                    <a:lumOff val="50000"/>
                  </a:schemeClr>
                </a:solidFill>
              </a:rPr>
              <a:t/>
            </a:r>
            <a:br>
              <a:rPr lang="en-US" sz="2400" dirty="0" smtClean="0">
                <a:solidFill>
                  <a:schemeClr val="tx1">
                    <a:lumMod val="50000"/>
                    <a:lumOff val="50000"/>
                  </a:schemeClr>
                </a:solidFill>
              </a:rPr>
            </a:br>
            <a:endParaRPr lang="en-US" sz="2400" dirty="0" smtClean="0">
              <a:solidFill>
                <a:schemeClr val="tx1">
                  <a:lumMod val="50000"/>
                  <a:lumOff val="50000"/>
                </a:schemeClr>
              </a:solidFill>
            </a:endParaRPr>
          </a:p>
          <a:p>
            <a:pPr algn="just"/>
            <a:r>
              <a:rPr lang="en-US" sz="2400" b="1" dirty="0">
                <a:solidFill>
                  <a:schemeClr val="tx1">
                    <a:lumMod val="50000"/>
                    <a:lumOff val="50000"/>
                  </a:schemeClr>
                </a:solidFill>
              </a:rPr>
              <a:t>Self-Paced Learning: </a:t>
            </a:r>
            <a:r>
              <a:rPr lang="en-US" sz="2400" dirty="0">
                <a:solidFill>
                  <a:schemeClr val="tx1">
                    <a:lumMod val="50000"/>
                    <a:lumOff val="50000"/>
                  </a:schemeClr>
                </a:solidFill>
              </a:rPr>
              <a:t>Support for self-paced courses, allowing students to learn at their own pace</a:t>
            </a:r>
            <a:r>
              <a:rPr lang="en-US" sz="2400" dirty="0" smtClean="0">
                <a:solidFill>
                  <a:schemeClr val="tx1">
                    <a:lumMod val="50000"/>
                    <a:lumOff val="50000"/>
                  </a:schemeClr>
                </a:solidFill>
              </a:rPr>
              <a:t>.</a:t>
            </a:r>
          </a:p>
          <a:p>
            <a:pPr algn="just"/>
            <a:endParaRPr lang="en-US" sz="2400" b="1" dirty="0">
              <a:solidFill>
                <a:schemeClr val="tx1">
                  <a:lumMod val="50000"/>
                  <a:lumOff val="50000"/>
                </a:schemeClr>
              </a:solidFill>
            </a:endParaRPr>
          </a:p>
          <a:p>
            <a:pPr algn="just"/>
            <a:r>
              <a:rPr lang="en-US" sz="2400" b="1" dirty="0">
                <a:solidFill>
                  <a:schemeClr val="tx1">
                    <a:lumMod val="50000"/>
                    <a:lumOff val="50000"/>
                  </a:schemeClr>
                </a:solidFill>
              </a:rPr>
              <a:t>Blended Learning: </a:t>
            </a:r>
            <a:r>
              <a:rPr lang="en-US" sz="2400" dirty="0">
                <a:solidFill>
                  <a:schemeClr val="tx1">
                    <a:lumMod val="50000"/>
                    <a:lumOff val="50000"/>
                  </a:schemeClr>
                </a:solidFill>
              </a:rPr>
              <a:t>Combine online and offline learning experiences for a comprehensive educational approach.</a:t>
            </a:r>
            <a:endParaRPr lang="en-IN"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22" y="1177970"/>
            <a:ext cx="5019947" cy="5034711"/>
          </a:xfrm>
          <a:prstGeom prst="rect">
            <a:avLst/>
          </a:prstGeom>
        </p:spPr>
      </p:pic>
    </p:spTree>
    <p:extLst>
      <p:ext uri="{BB962C8B-B14F-4D97-AF65-F5344CB8AC3E}">
        <p14:creationId xmlns:p14="http://schemas.microsoft.com/office/powerpoint/2010/main" val="63542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46" y="541792"/>
            <a:ext cx="10205473" cy="523220"/>
          </a:xfrm>
          <a:prstGeom prst="rect">
            <a:avLst/>
          </a:prstGeom>
        </p:spPr>
        <p:txBody>
          <a:bodyPr wrap="square">
            <a:spAutoFit/>
          </a:bodyPr>
          <a:lstStyle/>
          <a:p>
            <a:r>
              <a:rPr lang="en-US" sz="2800" b="1" dirty="0">
                <a:solidFill>
                  <a:srgbClr val="0F5FDC"/>
                </a:solidFill>
              </a:rPr>
              <a:t>9. Secure and Scalable</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8222" y="291842"/>
            <a:ext cx="638184" cy="413552"/>
          </a:xfrm>
          <a:prstGeom prst="rect">
            <a:avLst/>
          </a:prstGeom>
        </p:spPr>
      </p:pic>
      <p:sp>
        <p:nvSpPr>
          <p:cNvPr id="6" name="Rectangle 5"/>
          <p:cNvSpPr/>
          <p:nvPr/>
        </p:nvSpPr>
        <p:spPr>
          <a:xfrm>
            <a:off x="273347" y="1363678"/>
            <a:ext cx="5578814" cy="3046988"/>
          </a:xfrm>
          <a:prstGeom prst="rect">
            <a:avLst/>
          </a:prstGeom>
        </p:spPr>
        <p:txBody>
          <a:bodyPr wrap="square">
            <a:spAutoFit/>
          </a:bodyPr>
          <a:lstStyle/>
          <a:p>
            <a:pPr algn="just"/>
            <a:r>
              <a:rPr lang="en-US" sz="2400" b="1" dirty="0">
                <a:solidFill>
                  <a:schemeClr val="tx1">
                    <a:lumMod val="50000"/>
                    <a:lumOff val="50000"/>
                  </a:schemeClr>
                </a:solidFill>
              </a:rPr>
              <a:t>Data Security</a:t>
            </a:r>
            <a:r>
              <a:rPr lang="en-US" sz="2400" dirty="0">
                <a:solidFill>
                  <a:schemeClr val="tx1">
                    <a:lumMod val="50000"/>
                    <a:lumOff val="50000"/>
                  </a:schemeClr>
                </a:solidFill>
              </a:rPr>
              <a:t>: Advanced security measures to protect sensitive student and institutional data</a:t>
            </a:r>
            <a:r>
              <a:rPr lang="en-US" sz="2400" dirty="0" smtClean="0">
                <a:solidFill>
                  <a:schemeClr val="tx1">
                    <a:lumMod val="50000"/>
                    <a:lumOff val="50000"/>
                  </a:schemeClr>
                </a:solidFill>
              </a:rPr>
              <a:t>.</a:t>
            </a:r>
          </a:p>
          <a:p>
            <a:pPr algn="just"/>
            <a:endParaRPr lang="en-US" sz="2400" dirty="0" smtClean="0">
              <a:solidFill>
                <a:schemeClr val="tx1">
                  <a:lumMod val="50000"/>
                  <a:lumOff val="50000"/>
                </a:schemeClr>
              </a:solidFill>
            </a:endParaRPr>
          </a:p>
          <a:p>
            <a:pPr algn="just"/>
            <a:r>
              <a:rPr lang="en-US" sz="2400" b="1" dirty="0">
                <a:solidFill>
                  <a:schemeClr val="tx1">
                    <a:lumMod val="50000"/>
                    <a:lumOff val="50000"/>
                  </a:schemeClr>
                </a:solidFill>
              </a:rPr>
              <a:t>Scalability: </a:t>
            </a:r>
            <a:r>
              <a:rPr lang="en-US" sz="2400" dirty="0">
                <a:solidFill>
                  <a:schemeClr val="tx1">
                    <a:lumMod val="50000"/>
                    <a:lumOff val="50000"/>
                  </a:schemeClr>
                </a:solidFill>
              </a:rPr>
              <a:t>Scalable infrastructure to accommodate the growing needs of a university, ensuring reliable performance even with a large number of users</a:t>
            </a:r>
            <a:r>
              <a:rPr lang="en-US" sz="2400" dirty="0" smtClean="0">
                <a:solidFill>
                  <a:schemeClr val="tx1">
                    <a:lumMod val="50000"/>
                    <a:lumOff val="50000"/>
                  </a:schemeClr>
                </a:solidFill>
              </a:rPr>
              <a:t>.</a:t>
            </a:r>
            <a:endParaRPr lang="en-US" sz="2400" dirty="0">
              <a:solidFill>
                <a:schemeClr val="tx1">
                  <a:lumMod val="50000"/>
                  <a:lumOff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075" y="1268594"/>
            <a:ext cx="5773186" cy="5119143"/>
          </a:xfrm>
          <a:prstGeom prst="rect">
            <a:avLst/>
          </a:prstGeom>
        </p:spPr>
      </p:pic>
    </p:spTree>
    <p:extLst>
      <p:ext uri="{BB962C8B-B14F-4D97-AF65-F5344CB8AC3E}">
        <p14:creationId xmlns:p14="http://schemas.microsoft.com/office/powerpoint/2010/main" val="200491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08469" y="1142684"/>
            <a:ext cx="5750065" cy="523220"/>
          </a:xfrm>
          <a:prstGeom prst="rect">
            <a:avLst/>
          </a:prstGeom>
        </p:spPr>
        <p:txBody>
          <a:bodyPr wrap="square">
            <a:spAutoFit/>
          </a:bodyPr>
          <a:lstStyle/>
          <a:p>
            <a:r>
              <a:rPr lang="en-US" sz="2800" b="1" dirty="0">
                <a:solidFill>
                  <a:srgbClr val="0F5FDC"/>
                </a:solidFill>
              </a:rPr>
              <a:t>10. Integration with Third-Party Tools</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7746" y="291842"/>
            <a:ext cx="698659" cy="452741"/>
          </a:xfrm>
          <a:prstGeom prst="rect">
            <a:avLst/>
          </a:prstGeom>
        </p:spPr>
      </p:pic>
      <p:sp>
        <p:nvSpPr>
          <p:cNvPr id="6" name="Rectangle 5"/>
          <p:cNvSpPr/>
          <p:nvPr/>
        </p:nvSpPr>
        <p:spPr>
          <a:xfrm>
            <a:off x="6138570" y="2064005"/>
            <a:ext cx="5578814" cy="3046988"/>
          </a:xfrm>
          <a:prstGeom prst="rect">
            <a:avLst/>
          </a:prstGeom>
        </p:spPr>
        <p:txBody>
          <a:bodyPr wrap="square">
            <a:spAutoFit/>
          </a:bodyPr>
          <a:lstStyle/>
          <a:p>
            <a:pPr algn="just"/>
            <a:r>
              <a:rPr lang="en-US" sz="2400" b="1" dirty="0">
                <a:solidFill>
                  <a:schemeClr val="tx1">
                    <a:lumMod val="50000"/>
                    <a:lumOff val="50000"/>
                  </a:schemeClr>
                </a:solidFill>
              </a:rPr>
              <a:t>Library Resources: </a:t>
            </a:r>
            <a:r>
              <a:rPr lang="en-US" sz="2400" dirty="0">
                <a:solidFill>
                  <a:schemeClr val="tx1">
                    <a:lumMod val="50000"/>
                    <a:lumOff val="50000"/>
                  </a:schemeClr>
                </a:solidFill>
              </a:rPr>
              <a:t>Integrate with digital library resources to provide students easy access to academic materials</a:t>
            </a:r>
            <a:r>
              <a:rPr lang="en-US" sz="2400" dirty="0" smtClean="0">
                <a:solidFill>
                  <a:schemeClr val="tx1">
                    <a:lumMod val="50000"/>
                    <a:lumOff val="50000"/>
                  </a:schemeClr>
                </a:solidFill>
              </a:rPr>
              <a:t>.</a:t>
            </a:r>
          </a:p>
          <a:p>
            <a:pPr algn="just"/>
            <a:endParaRPr lang="en-US" sz="2400" dirty="0" smtClean="0">
              <a:solidFill>
                <a:schemeClr val="tx1">
                  <a:lumMod val="50000"/>
                  <a:lumOff val="50000"/>
                </a:schemeClr>
              </a:solidFill>
            </a:endParaRPr>
          </a:p>
          <a:p>
            <a:pPr algn="just"/>
            <a:r>
              <a:rPr lang="en-US" sz="2400" b="1" dirty="0">
                <a:solidFill>
                  <a:schemeClr val="tx1">
                    <a:lumMod val="50000"/>
                    <a:lumOff val="50000"/>
                  </a:schemeClr>
                </a:solidFill>
              </a:rPr>
              <a:t>External Applications: </a:t>
            </a:r>
            <a:r>
              <a:rPr lang="en-US" sz="2400" dirty="0">
                <a:solidFill>
                  <a:schemeClr val="tx1">
                    <a:lumMod val="50000"/>
                    <a:lumOff val="50000"/>
                  </a:schemeClr>
                </a:solidFill>
              </a:rPr>
              <a:t>Support for integration with various third-party applications and tools to enhance the learning experience.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52" y="1521860"/>
            <a:ext cx="5330717" cy="4500117"/>
          </a:xfrm>
          <a:prstGeom prst="rect">
            <a:avLst/>
          </a:prstGeom>
        </p:spPr>
      </p:pic>
    </p:spTree>
    <p:extLst>
      <p:ext uri="{BB962C8B-B14F-4D97-AF65-F5344CB8AC3E}">
        <p14:creationId xmlns:p14="http://schemas.microsoft.com/office/powerpoint/2010/main" val="425072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46" y="541792"/>
            <a:ext cx="10205473" cy="523220"/>
          </a:xfrm>
          <a:prstGeom prst="rect">
            <a:avLst/>
          </a:prstGeom>
        </p:spPr>
        <p:txBody>
          <a:bodyPr wrap="square">
            <a:spAutoFit/>
          </a:bodyPr>
          <a:lstStyle/>
          <a:p>
            <a:r>
              <a:rPr lang="en-US" sz="2800" b="1" dirty="0">
                <a:solidFill>
                  <a:srgbClr val="0F5FDC"/>
                </a:solidFill>
              </a:rPr>
              <a:t>11. Mobile Learning</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7746" y="291842"/>
            <a:ext cx="698659" cy="452741"/>
          </a:xfrm>
          <a:prstGeom prst="rect">
            <a:avLst/>
          </a:prstGeom>
        </p:spPr>
      </p:pic>
      <p:sp>
        <p:nvSpPr>
          <p:cNvPr id="6" name="Rectangle 5"/>
          <p:cNvSpPr/>
          <p:nvPr/>
        </p:nvSpPr>
        <p:spPr>
          <a:xfrm>
            <a:off x="273346" y="1363678"/>
            <a:ext cx="5787819" cy="2677656"/>
          </a:xfrm>
          <a:prstGeom prst="rect">
            <a:avLst/>
          </a:prstGeom>
        </p:spPr>
        <p:txBody>
          <a:bodyPr wrap="square">
            <a:spAutoFit/>
          </a:bodyPr>
          <a:lstStyle/>
          <a:p>
            <a:pPr algn="just"/>
            <a:r>
              <a:rPr lang="en-US" sz="2400" b="1" dirty="0">
                <a:solidFill>
                  <a:schemeClr val="tx1">
                    <a:lumMod val="50000"/>
                    <a:lumOff val="50000"/>
                  </a:schemeClr>
                </a:solidFill>
              </a:rPr>
              <a:t>Mobile App: </a:t>
            </a:r>
            <a:r>
              <a:rPr lang="en-US" sz="2400" dirty="0">
                <a:solidFill>
                  <a:schemeClr val="tx1">
                    <a:lumMod val="50000"/>
                    <a:lumOff val="50000"/>
                  </a:schemeClr>
                </a:solidFill>
              </a:rPr>
              <a:t>A dedicated mobile app ensures that students can access their courses and materials on the go</a:t>
            </a:r>
            <a:r>
              <a:rPr lang="en-US" sz="2400" dirty="0" smtClean="0">
                <a:solidFill>
                  <a:schemeClr val="tx1">
                    <a:lumMod val="50000"/>
                    <a:lumOff val="50000"/>
                  </a:schemeClr>
                </a:solidFill>
              </a:rPr>
              <a:t>.</a:t>
            </a:r>
          </a:p>
          <a:p>
            <a:pPr algn="just"/>
            <a:endParaRPr lang="en-US" sz="2400" dirty="0" smtClean="0">
              <a:solidFill>
                <a:schemeClr val="tx1">
                  <a:lumMod val="50000"/>
                  <a:lumOff val="50000"/>
                </a:schemeClr>
              </a:solidFill>
            </a:endParaRPr>
          </a:p>
          <a:p>
            <a:pPr algn="just"/>
            <a:r>
              <a:rPr lang="en-US" sz="2400" b="1" dirty="0">
                <a:solidFill>
                  <a:schemeClr val="tx1">
                    <a:lumMod val="50000"/>
                    <a:lumOff val="50000"/>
                  </a:schemeClr>
                </a:solidFill>
              </a:rPr>
              <a:t>Push Notifications: </a:t>
            </a:r>
            <a:r>
              <a:rPr lang="en-US" sz="2400" dirty="0">
                <a:solidFill>
                  <a:schemeClr val="tx1">
                    <a:lumMod val="50000"/>
                    <a:lumOff val="50000"/>
                  </a:schemeClr>
                </a:solidFill>
              </a:rPr>
              <a:t>Stay updated with real-time push notifications for announcements, assignments, and deadlines.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652" y="980690"/>
            <a:ext cx="5968750" cy="5968750"/>
          </a:xfrm>
          <a:prstGeom prst="rect">
            <a:avLst/>
          </a:prstGeom>
        </p:spPr>
      </p:pic>
    </p:spTree>
    <p:extLst>
      <p:ext uri="{BB962C8B-B14F-4D97-AF65-F5344CB8AC3E}">
        <p14:creationId xmlns:p14="http://schemas.microsoft.com/office/powerpoint/2010/main" val="310649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86470" y="1341648"/>
            <a:ext cx="5096922" cy="523220"/>
          </a:xfrm>
          <a:prstGeom prst="rect">
            <a:avLst/>
          </a:prstGeom>
        </p:spPr>
        <p:txBody>
          <a:bodyPr wrap="square">
            <a:spAutoFit/>
          </a:bodyPr>
          <a:lstStyle/>
          <a:p>
            <a:r>
              <a:rPr lang="en-US" sz="2800" b="1" dirty="0">
                <a:solidFill>
                  <a:srgbClr val="0F5FDC"/>
                </a:solidFill>
              </a:rPr>
              <a:t>12. Customization and Branding</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8222" y="291842"/>
            <a:ext cx="638184" cy="413552"/>
          </a:xfrm>
          <a:prstGeom prst="rect">
            <a:avLst/>
          </a:prstGeom>
        </p:spPr>
      </p:pic>
      <p:sp>
        <p:nvSpPr>
          <p:cNvPr id="6" name="Rectangle 5"/>
          <p:cNvSpPr/>
          <p:nvPr/>
        </p:nvSpPr>
        <p:spPr>
          <a:xfrm>
            <a:off x="6158587" y="2225826"/>
            <a:ext cx="5787819" cy="2677656"/>
          </a:xfrm>
          <a:prstGeom prst="rect">
            <a:avLst/>
          </a:prstGeom>
        </p:spPr>
        <p:txBody>
          <a:bodyPr wrap="square">
            <a:spAutoFit/>
          </a:bodyPr>
          <a:lstStyle/>
          <a:p>
            <a:pPr algn="just"/>
            <a:r>
              <a:rPr lang="en-US" sz="2400" b="1" dirty="0">
                <a:solidFill>
                  <a:schemeClr val="tx1">
                    <a:lumMod val="50000"/>
                    <a:lumOff val="50000"/>
                  </a:schemeClr>
                </a:solidFill>
              </a:rPr>
              <a:t>Customizable Interface: </a:t>
            </a:r>
            <a:r>
              <a:rPr lang="en-US" sz="2400" dirty="0">
                <a:solidFill>
                  <a:schemeClr val="tx1">
                    <a:lumMod val="50000"/>
                    <a:lumOff val="50000"/>
                  </a:schemeClr>
                </a:solidFill>
              </a:rPr>
              <a:t>Customize the LMS interface to reflect your university's branding and identity</a:t>
            </a:r>
            <a:r>
              <a:rPr lang="en-US" sz="2400" dirty="0" smtClean="0">
                <a:solidFill>
                  <a:schemeClr val="tx1">
                    <a:lumMod val="50000"/>
                    <a:lumOff val="50000"/>
                  </a:schemeClr>
                </a:solidFill>
              </a:rPr>
              <a:t>.</a:t>
            </a:r>
          </a:p>
          <a:p>
            <a:pPr algn="just"/>
            <a:endParaRPr lang="en-US" sz="2400" dirty="0" smtClean="0">
              <a:solidFill>
                <a:schemeClr val="tx1">
                  <a:lumMod val="50000"/>
                  <a:lumOff val="50000"/>
                </a:schemeClr>
              </a:solidFill>
            </a:endParaRPr>
          </a:p>
          <a:p>
            <a:pPr algn="just"/>
            <a:r>
              <a:rPr lang="en-US" sz="2400" b="1" dirty="0">
                <a:solidFill>
                  <a:schemeClr val="tx1">
                    <a:lumMod val="50000"/>
                    <a:lumOff val="50000"/>
                  </a:schemeClr>
                </a:solidFill>
              </a:rPr>
              <a:t>Theme Options: </a:t>
            </a:r>
            <a:r>
              <a:rPr lang="en-US" sz="2400" dirty="0">
                <a:solidFill>
                  <a:schemeClr val="tx1">
                    <a:lumMod val="50000"/>
                    <a:lumOff val="50000"/>
                  </a:schemeClr>
                </a:solidFill>
              </a:rPr>
              <a:t>Various theme options to tailor the look and feel of the LMS according to institutional preferences.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34" y="1341648"/>
            <a:ext cx="5417583" cy="4954649"/>
          </a:xfrm>
          <a:prstGeom prst="rect">
            <a:avLst/>
          </a:prstGeom>
        </p:spPr>
      </p:pic>
    </p:spTree>
    <p:extLst>
      <p:ext uri="{BB962C8B-B14F-4D97-AF65-F5344CB8AC3E}">
        <p14:creationId xmlns:p14="http://schemas.microsoft.com/office/powerpoint/2010/main" val="128192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46" y="541792"/>
            <a:ext cx="10205473" cy="523220"/>
          </a:xfrm>
          <a:prstGeom prst="rect">
            <a:avLst/>
          </a:prstGeom>
        </p:spPr>
        <p:txBody>
          <a:bodyPr wrap="square">
            <a:spAutoFit/>
          </a:bodyPr>
          <a:lstStyle/>
          <a:p>
            <a:r>
              <a:rPr lang="en-US" sz="2800" b="1" dirty="0">
                <a:solidFill>
                  <a:srgbClr val="0F5FDC"/>
                </a:solidFill>
              </a:rPr>
              <a:t>13. Student Collaboration Tools</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8222" y="291842"/>
            <a:ext cx="638184" cy="413552"/>
          </a:xfrm>
          <a:prstGeom prst="rect">
            <a:avLst/>
          </a:prstGeom>
        </p:spPr>
      </p:pic>
      <p:sp>
        <p:nvSpPr>
          <p:cNvPr id="6" name="Rectangle 5"/>
          <p:cNvSpPr/>
          <p:nvPr/>
        </p:nvSpPr>
        <p:spPr>
          <a:xfrm>
            <a:off x="273346" y="1363678"/>
            <a:ext cx="5787819" cy="2308324"/>
          </a:xfrm>
          <a:prstGeom prst="rect">
            <a:avLst/>
          </a:prstGeom>
        </p:spPr>
        <p:txBody>
          <a:bodyPr wrap="square">
            <a:spAutoFit/>
          </a:bodyPr>
          <a:lstStyle/>
          <a:p>
            <a:pPr algn="just"/>
            <a:r>
              <a:rPr lang="en-US" sz="2400" b="1" dirty="0">
                <a:solidFill>
                  <a:schemeClr val="tx1">
                    <a:lumMod val="50000"/>
                    <a:lumOff val="50000"/>
                  </a:schemeClr>
                </a:solidFill>
              </a:rPr>
              <a:t>Group Projects: </a:t>
            </a:r>
            <a:r>
              <a:rPr lang="en-US" sz="2400" dirty="0">
                <a:solidFill>
                  <a:schemeClr val="tx1">
                    <a:lumMod val="50000"/>
                    <a:lumOff val="50000"/>
                  </a:schemeClr>
                </a:solidFill>
              </a:rPr>
              <a:t>Tools to facilitate group projects and collaborative assignments</a:t>
            </a:r>
            <a:r>
              <a:rPr lang="en-US" sz="2400" dirty="0" smtClean="0">
                <a:solidFill>
                  <a:schemeClr val="tx1">
                    <a:lumMod val="50000"/>
                    <a:lumOff val="50000"/>
                  </a:schemeClr>
                </a:solidFill>
              </a:rPr>
              <a:t>.</a:t>
            </a:r>
          </a:p>
          <a:p>
            <a:pPr algn="just"/>
            <a:endParaRPr lang="en-US" sz="2400" dirty="0" smtClean="0">
              <a:solidFill>
                <a:schemeClr val="tx1">
                  <a:lumMod val="50000"/>
                  <a:lumOff val="50000"/>
                </a:schemeClr>
              </a:solidFill>
            </a:endParaRPr>
          </a:p>
          <a:p>
            <a:pPr algn="just"/>
            <a:r>
              <a:rPr lang="en-US" sz="2400" b="1" dirty="0">
                <a:solidFill>
                  <a:schemeClr val="tx1">
                    <a:lumMod val="50000"/>
                    <a:lumOff val="50000"/>
                  </a:schemeClr>
                </a:solidFill>
              </a:rPr>
              <a:t>Peer Reviews: </a:t>
            </a:r>
            <a:r>
              <a:rPr lang="en-US" sz="2400" dirty="0">
                <a:solidFill>
                  <a:schemeClr val="tx1">
                    <a:lumMod val="50000"/>
                    <a:lumOff val="50000"/>
                  </a:schemeClr>
                </a:solidFill>
              </a:rPr>
              <a:t>Peer review features enable students to give and receive feedback on their work.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327" y="1363678"/>
            <a:ext cx="5299841" cy="4812636"/>
          </a:xfrm>
          <a:prstGeom prst="rect">
            <a:avLst/>
          </a:prstGeom>
        </p:spPr>
      </p:pic>
    </p:spTree>
    <p:extLst>
      <p:ext uri="{BB962C8B-B14F-4D97-AF65-F5344CB8AC3E}">
        <p14:creationId xmlns:p14="http://schemas.microsoft.com/office/powerpoint/2010/main" val="197227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46" y="541792"/>
            <a:ext cx="10205473" cy="523220"/>
          </a:xfrm>
          <a:prstGeom prst="rect">
            <a:avLst/>
          </a:prstGeom>
        </p:spPr>
        <p:txBody>
          <a:bodyPr wrap="square">
            <a:spAutoFit/>
          </a:bodyPr>
          <a:lstStyle/>
          <a:p>
            <a:r>
              <a:rPr lang="en-US" sz="2800" b="1" dirty="0">
                <a:solidFill>
                  <a:srgbClr val="0F5FDC"/>
                </a:solidFill>
              </a:rPr>
              <a:t>14. Learning Analytics Dashboard</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904" y="291842"/>
            <a:ext cx="678501" cy="439678"/>
          </a:xfrm>
          <a:prstGeom prst="rect">
            <a:avLst/>
          </a:prstGeom>
        </p:spPr>
      </p:pic>
      <p:sp>
        <p:nvSpPr>
          <p:cNvPr id="6" name="Rectangle 5"/>
          <p:cNvSpPr/>
          <p:nvPr/>
        </p:nvSpPr>
        <p:spPr>
          <a:xfrm>
            <a:off x="273346" y="1363678"/>
            <a:ext cx="5787819" cy="3046988"/>
          </a:xfrm>
          <a:prstGeom prst="rect">
            <a:avLst/>
          </a:prstGeom>
        </p:spPr>
        <p:txBody>
          <a:bodyPr wrap="square">
            <a:spAutoFit/>
          </a:bodyPr>
          <a:lstStyle/>
          <a:p>
            <a:pPr algn="just"/>
            <a:r>
              <a:rPr lang="en-US" sz="2400" b="1" dirty="0">
                <a:solidFill>
                  <a:schemeClr val="tx1">
                    <a:lumMod val="50000"/>
                    <a:lumOff val="50000"/>
                  </a:schemeClr>
                </a:solidFill>
              </a:rPr>
              <a:t>Comprehensive Insights: </a:t>
            </a:r>
            <a:r>
              <a:rPr lang="en-US" sz="2400" dirty="0">
                <a:solidFill>
                  <a:schemeClr val="tx1">
                    <a:lumMod val="50000"/>
                    <a:lumOff val="50000"/>
                  </a:schemeClr>
                </a:solidFill>
              </a:rPr>
              <a:t>Provides students and faculty with a visual dashboard to track learning progress, identify strengths and areas for improvement.</a:t>
            </a:r>
            <a:endParaRPr lang="en-US" sz="2400" dirty="0" smtClean="0">
              <a:solidFill>
                <a:schemeClr val="tx1">
                  <a:lumMod val="50000"/>
                  <a:lumOff val="50000"/>
                </a:schemeClr>
              </a:solidFill>
            </a:endParaRPr>
          </a:p>
          <a:p>
            <a:pPr algn="just"/>
            <a:endParaRPr lang="en-US" sz="2400" b="1" dirty="0" smtClean="0">
              <a:solidFill>
                <a:schemeClr val="tx1">
                  <a:lumMod val="50000"/>
                  <a:lumOff val="50000"/>
                </a:schemeClr>
              </a:solidFill>
            </a:endParaRPr>
          </a:p>
          <a:p>
            <a:pPr algn="just"/>
            <a:r>
              <a:rPr lang="en-US" sz="2400" b="1" dirty="0">
                <a:solidFill>
                  <a:schemeClr val="tx1">
                    <a:lumMod val="50000"/>
                    <a:lumOff val="50000"/>
                  </a:schemeClr>
                </a:solidFill>
              </a:rPr>
              <a:t>Real-Time Data: </a:t>
            </a:r>
            <a:r>
              <a:rPr lang="en-US" sz="2400" dirty="0">
                <a:solidFill>
                  <a:schemeClr val="tx1">
                    <a:lumMod val="50000"/>
                    <a:lumOff val="50000"/>
                  </a:schemeClr>
                </a:solidFill>
              </a:rPr>
              <a:t>Access to real-time data and analytics to monitor engagement and performance metrics.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494" y="1363678"/>
            <a:ext cx="5338766" cy="4919556"/>
          </a:xfrm>
          <a:prstGeom prst="rect">
            <a:avLst/>
          </a:prstGeom>
        </p:spPr>
      </p:pic>
    </p:spTree>
    <p:extLst>
      <p:ext uri="{BB962C8B-B14F-4D97-AF65-F5344CB8AC3E}">
        <p14:creationId xmlns:p14="http://schemas.microsoft.com/office/powerpoint/2010/main" val="214068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7114" y="291842"/>
            <a:ext cx="779292" cy="504992"/>
          </a:xfrm>
          <a:prstGeom prst="rect">
            <a:avLst/>
          </a:prstGeom>
        </p:spPr>
      </p:pic>
      <p:sp>
        <p:nvSpPr>
          <p:cNvPr id="6" name="Rectangle 5"/>
          <p:cNvSpPr/>
          <p:nvPr/>
        </p:nvSpPr>
        <p:spPr>
          <a:xfrm>
            <a:off x="3158822" y="4720439"/>
            <a:ext cx="5319277" cy="1754326"/>
          </a:xfrm>
          <a:prstGeom prst="rect">
            <a:avLst/>
          </a:prstGeom>
        </p:spPr>
        <p:txBody>
          <a:bodyPr wrap="none">
            <a:spAutoFit/>
          </a:bodyPr>
          <a:lstStyle/>
          <a:p>
            <a:pPr algn="ctr"/>
            <a:r>
              <a:rPr lang="en-US" sz="5400" dirty="0">
                <a:solidFill>
                  <a:srgbClr val="1064E8"/>
                </a:solidFill>
              </a:rPr>
              <a:t>Why Choose </a:t>
            </a:r>
            <a:r>
              <a:rPr lang="en-US" sz="5400" dirty="0" smtClean="0">
                <a:solidFill>
                  <a:srgbClr val="1064E8"/>
                </a:solidFill>
              </a:rPr>
              <a:t/>
            </a:r>
            <a:br>
              <a:rPr lang="en-US" sz="5400" dirty="0" smtClean="0">
                <a:solidFill>
                  <a:srgbClr val="1064E8"/>
                </a:solidFill>
              </a:rPr>
            </a:br>
            <a:r>
              <a:rPr lang="en-US" sz="5400" dirty="0" smtClean="0">
                <a:solidFill>
                  <a:srgbClr val="1064E8"/>
                </a:solidFill>
              </a:rPr>
              <a:t>Indiaexcite's </a:t>
            </a:r>
            <a:r>
              <a:rPr lang="en-US" sz="5400" dirty="0">
                <a:solidFill>
                  <a:srgbClr val="1064E8"/>
                </a:solidFill>
              </a:rPr>
              <a:t>LMS?</a:t>
            </a:r>
            <a:endParaRPr lang="en-IN" sz="5400" dirty="0">
              <a:solidFill>
                <a:srgbClr val="1064E8"/>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86" y="396345"/>
            <a:ext cx="8817428" cy="4136176"/>
          </a:xfrm>
          <a:prstGeom prst="rect">
            <a:avLst/>
          </a:prstGeom>
        </p:spPr>
      </p:pic>
    </p:spTree>
    <p:extLst>
      <p:ext uri="{BB962C8B-B14F-4D97-AF65-F5344CB8AC3E}">
        <p14:creationId xmlns:p14="http://schemas.microsoft.com/office/powerpoint/2010/main" val="207609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6455" y="291842"/>
            <a:ext cx="1063014" cy="68884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878" y="951086"/>
            <a:ext cx="792000" cy="792000"/>
          </a:xfrm>
          <a:prstGeom prst="rect">
            <a:avLst/>
          </a:prstGeom>
        </p:spPr>
      </p:pic>
      <p:sp>
        <p:nvSpPr>
          <p:cNvPr id="3" name="Rectangle 2"/>
          <p:cNvSpPr/>
          <p:nvPr/>
        </p:nvSpPr>
        <p:spPr>
          <a:xfrm>
            <a:off x="1707873" y="1070893"/>
            <a:ext cx="2276072" cy="523220"/>
          </a:xfrm>
          <a:prstGeom prst="rect">
            <a:avLst/>
          </a:prstGeom>
        </p:spPr>
        <p:txBody>
          <a:bodyPr wrap="square">
            <a:spAutoFit/>
          </a:bodyPr>
          <a:lstStyle/>
          <a:p>
            <a:r>
              <a:rPr lang="en-US" sz="1400" b="1" dirty="0" smtClean="0"/>
              <a:t>Establishment</a:t>
            </a:r>
          </a:p>
          <a:p>
            <a:r>
              <a:rPr lang="en-US" sz="1400" dirty="0" smtClean="0"/>
              <a:t>INDIAEXCITE - 2022</a:t>
            </a:r>
            <a:endParaRPr lang="en-IN" sz="1400" dirty="0"/>
          </a:p>
        </p:txBody>
      </p:sp>
      <p:sp>
        <p:nvSpPr>
          <p:cNvPr id="10" name="Rectangle 9"/>
          <p:cNvSpPr/>
          <p:nvPr/>
        </p:nvSpPr>
        <p:spPr>
          <a:xfrm>
            <a:off x="7516956" y="1067740"/>
            <a:ext cx="2467855" cy="523220"/>
          </a:xfrm>
          <a:prstGeom prst="rect">
            <a:avLst/>
          </a:prstGeom>
        </p:spPr>
        <p:txBody>
          <a:bodyPr wrap="square">
            <a:spAutoFit/>
          </a:bodyPr>
          <a:lstStyle/>
          <a:p>
            <a:r>
              <a:rPr lang="en-US" sz="1400" b="1" dirty="0" smtClean="0"/>
              <a:t>Company</a:t>
            </a:r>
          </a:p>
          <a:p>
            <a:r>
              <a:rPr lang="en-US" sz="1400" dirty="0" smtClean="0"/>
              <a:t>Indiaexcite IT Solutions Pvt Ltd</a:t>
            </a:r>
            <a:endParaRPr lang="en-IN" sz="1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41" y="1882658"/>
            <a:ext cx="792000" cy="792000"/>
          </a:xfrm>
          <a:prstGeom prst="rect">
            <a:avLst/>
          </a:prstGeom>
        </p:spPr>
      </p:pic>
      <p:sp>
        <p:nvSpPr>
          <p:cNvPr id="11" name="Rectangle 10"/>
          <p:cNvSpPr/>
          <p:nvPr/>
        </p:nvSpPr>
        <p:spPr>
          <a:xfrm>
            <a:off x="1709214" y="2011289"/>
            <a:ext cx="1559312" cy="523220"/>
          </a:xfrm>
          <a:prstGeom prst="rect">
            <a:avLst/>
          </a:prstGeom>
        </p:spPr>
        <p:txBody>
          <a:bodyPr wrap="square">
            <a:spAutoFit/>
          </a:bodyPr>
          <a:lstStyle/>
          <a:p>
            <a:r>
              <a:rPr lang="en-US" sz="1400" b="1" dirty="0" smtClean="0"/>
              <a:t>Brand</a:t>
            </a:r>
          </a:p>
          <a:p>
            <a:r>
              <a:rPr lang="en-US" sz="1400" dirty="0" smtClean="0"/>
              <a:t>INDIAEXCITE</a:t>
            </a:r>
            <a:endParaRPr lang="en-IN" sz="1400" dirty="0"/>
          </a:p>
        </p:txBody>
      </p:sp>
      <p:sp>
        <p:nvSpPr>
          <p:cNvPr id="15" name="Rectangle 14"/>
          <p:cNvSpPr/>
          <p:nvPr/>
        </p:nvSpPr>
        <p:spPr>
          <a:xfrm>
            <a:off x="7531809" y="1995446"/>
            <a:ext cx="3161445" cy="523220"/>
          </a:xfrm>
          <a:prstGeom prst="rect">
            <a:avLst/>
          </a:prstGeom>
        </p:spPr>
        <p:txBody>
          <a:bodyPr wrap="square">
            <a:spAutoFit/>
          </a:bodyPr>
          <a:lstStyle/>
          <a:p>
            <a:r>
              <a:rPr lang="en-US" sz="1400" b="1" dirty="0" smtClean="0"/>
              <a:t>Focus</a:t>
            </a:r>
          </a:p>
          <a:p>
            <a:r>
              <a:rPr lang="en-US" sz="1400" dirty="0" smtClean="0"/>
              <a:t>LMS - Transforming University Education</a:t>
            </a:r>
            <a:endParaRPr lang="en-IN" sz="1400"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922" y="2842083"/>
            <a:ext cx="792000" cy="792000"/>
          </a:xfrm>
          <a:prstGeom prst="rect">
            <a:avLst/>
          </a:prstGeom>
        </p:spPr>
      </p:pic>
      <p:sp>
        <p:nvSpPr>
          <p:cNvPr id="17" name="Rectangle 16"/>
          <p:cNvSpPr/>
          <p:nvPr/>
        </p:nvSpPr>
        <p:spPr>
          <a:xfrm>
            <a:off x="1693531" y="2952477"/>
            <a:ext cx="3322969" cy="523220"/>
          </a:xfrm>
          <a:prstGeom prst="rect">
            <a:avLst/>
          </a:prstGeom>
        </p:spPr>
        <p:txBody>
          <a:bodyPr wrap="square">
            <a:spAutoFit/>
          </a:bodyPr>
          <a:lstStyle/>
          <a:p>
            <a:r>
              <a:rPr lang="en-US" sz="1400" b="1" dirty="0" smtClean="0"/>
              <a:t>Seamless Integration with Any System</a:t>
            </a:r>
          </a:p>
          <a:p>
            <a:r>
              <a:rPr lang="en-US" sz="1400" dirty="0" smtClean="0"/>
              <a:t>Universal API Connector</a:t>
            </a:r>
            <a:endParaRPr lang="en-IN" sz="1400" dirty="0"/>
          </a:p>
        </p:txBody>
      </p:sp>
      <p:sp>
        <p:nvSpPr>
          <p:cNvPr id="19" name="Rectangle 18"/>
          <p:cNvSpPr/>
          <p:nvPr/>
        </p:nvSpPr>
        <p:spPr>
          <a:xfrm>
            <a:off x="7525898" y="2971034"/>
            <a:ext cx="4096331" cy="738664"/>
          </a:xfrm>
          <a:prstGeom prst="rect">
            <a:avLst/>
          </a:prstGeom>
        </p:spPr>
        <p:txBody>
          <a:bodyPr wrap="square">
            <a:spAutoFit/>
          </a:bodyPr>
          <a:lstStyle/>
          <a:p>
            <a:r>
              <a:rPr lang="en-US" sz="1400" b="1" dirty="0" smtClean="0"/>
              <a:t>AI Based – Mentor Bots</a:t>
            </a:r>
          </a:p>
          <a:p>
            <a:r>
              <a:rPr lang="en-US" sz="1400" dirty="0" smtClean="0"/>
              <a:t>Personalized guidance - 24/7 availability - instant responses</a:t>
            </a:r>
            <a:endParaRPr lang="en-IN" sz="1400" dirty="0"/>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822" y="3819504"/>
            <a:ext cx="792000" cy="792000"/>
          </a:xfrm>
          <a:prstGeom prst="rect">
            <a:avLst/>
          </a:prstGeom>
        </p:spPr>
      </p:pic>
      <p:sp>
        <p:nvSpPr>
          <p:cNvPr id="22" name="Rectangle 21"/>
          <p:cNvSpPr/>
          <p:nvPr/>
        </p:nvSpPr>
        <p:spPr>
          <a:xfrm>
            <a:off x="1709829" y="3979566"/>
            <a:ext cx="3509871" cy="523220"/>
          </a:xfrm>
          <a:prstGeom prst="rect">
            <a:avLst/>
          </a:prstGeom>
        </p:spPr>
        <p:txBody>
          <a:bodyPr wrap="square">
            <a:spAutoFit/>
          </a:bodyPr>
          <a:lstStyle/>
          <a:p>
            <a:r>
              <a:rPr lang="en-US" sz="1400" b="1" dirty="0" smtClean="0"/>
              <a:t>Zoom Integration for Virtual Classes</a:t>
            </a:r>
          </a:p>
          <a:p>
            <a:r>
              <a:rPr lang="en-US" sz="1400" dirty="0" smtClean="0"/>
              <a:t>Seamless zoom integration for virtual classes</a:t>
            </a:r>
            <a:endParaRPr lang="en-IN" sz="1400" dirty="0"/>
          </a:p>
        </p:txBody>
      </p:sp>
      <p:sp>
        <p:nvSpPr>
          <p:cNvPr id="24" name="Rectangle 23"/>
          <p:cNvSpPr/>
          <p:nvPr/>
        </p:nvSpPr>
        <p:spPr>
          <a:xfrm>
            <a:off x="7512087" y="3910200"/>
            <a:ext cx="4110142" cy="738664"/>
          </a:xfrm>
          <a:prstGeom prst="rect">
            <a:avLst/>
          </a:prstGeom>
        </p:spPr>
        <p:txBody>
          <a:bodyPr wrap="square">
            <a:spAutoFit/>
          </a:bodyPr>
          <a:lstStyle/>
          <a:p>
            <a:r>
              <a:rPr lang="en-US" sz="1400" b="1" dirty="0" smtClean="0"/>
              <a:t>Advanced Assessment and Grading</a:t>
            </a:r>
          </a:p>
          <a:p>
            <a:r>
              <a:rPr lang="en-US" sz="1400" dirty="0" smtClean="0"/>
              <a:t>Versatile assessments: quizzes/</a:t>
            </a:r>
            <a:r>
              <a:rPr lang="en-US" sz="1400" dirty="0" err="1" smtClean="0"/>
              <a:t>mcqs</a:t>
            </a:r>
            <a:r>
              <a:rPr lang="en-US" sz="1400" dirty="0" smtClean="0"/>
              <a:t>, assignments, peer reviews</a:t>
            </a:r>
            <a:endParaRPr lang="en-IN" sz="1400" dirty="0"/>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822" y="4769337"/>
            <a:ext cx="792000" cy="792000"/>
          </a:xfrm>
          <a:prstGeom prst="rect">
            <a:avLst/>
          </a:prstGeom>
        </p:spPr>
      </p:pic>
      <p:sp>
        <p:nvSpPr>
          <p:cNvPr id="26" name="Rectangle 25"/>
          <p:cNvSpPr/>
          <p:nvPr/>
        </p:nvSpPr>
        <p:spPr>
          <a:xfrm>
            <a:off x="1693530" y="4884608"/>
            <a:ext cx="3919869" cy="738664"/>
          </a:xfrm>
          <a:prstGeom prst="rect">
            <a:avLst/>
          </a:prstGeom>
        </p:spPr>
        <p:txBody>
          <a:bodyPr wrap="square">
            <a:spAutoFit/>
          </a:bodyPr>
          <a:lstStyle/>
          <a:p>
            <a:r>
              <a:rPr lang="en-US" sz="1400" b="1" dirty="0" smtClean="0"/>
              <a:t>Detailed Feedback</a:t>
            </a:r>
          </a:p>
          <a:p>
            <a:r>
              <a:rPr lang="en-US" sz="1400" dirty="0" smtClean="0"/>
              <a:t>Provide detailed assignment feedback for student improvement</a:t>
            </a:r>
            <a:endParaRPr lang="en-IN" sz="1400" dirty="0"/>
          </a:p>
        </p:txBody>
      </p:sp>
      <p:sp>
        <p:nvSpPr>
          <p:cNvPr id="28" name="Rectangle 27"/>
          <p:cNvSpPr/>
          <p:nvPr/>
        </p:nvSpPr>
        <p:spPr>
          <a:xfrm>
            <a:off x="7521722" y="4862066"/>
            <a:ext cx="4100507" cy="738664"/>
          </a:xfrm>
          <a:prstGeom prst="rect">
            <a:avLst/>
          </a:prstGeom>
        </p:spPr>
        <p:txBody>
          <a:bodyPr wrap="square">
            <a:spAutoFit/>
          </a:bodyPr>
          <a:lstStyle/>
          <a:p>
            <a:r>
              <a:rPr lang="en-US" sz="1400" b="1" dirty="0" smtClean="0"/>
              <a:t>Mobile Learning</a:t>
            </a:r>
          </a:p>
          <a:p>
            <a:r>
              <a:rPr lang="en-US" sz="1400" dirty="0" smtClean="0"/>
              <a:t>Mobile App for courses, push notifications, assignments, deadlines</a:t>
            </a:r>
            <a:endParaRPr lang="en-IN" sz="1400" dirty="0"/>
          </a:p>
        </p:txBody>
      </p:sp>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5183" y="5758433"/>
            <a:ext cx="792000" cy="792000"/>
          </a:xfrm>
          <a:prstGeom prst="rect">
            <a:avLst/>
          </a:prstGeom>
        </p:spPr>
      </p:pic>
      <p:sp>
        <p:nvSpPr>
          <p:cNvPr id="30" name="Rectangle 29"/>
          <p:cNvSpPr/>
          <p:nvPr/>
        </p:nvSpPr>
        <p:spPr>
          <a:xfrm>
            <a:off x="1681168" y="5829001"/>
            <a:ext cx="3754432" cy="738664"/>
          </a:xfrm>
          <a:prstGeom prst="rect">
            <a:avLst/>
          </a:prstGeom>
        </p:spPr>
        <p:txBody>
          <a:bodyPr wrap="square">
            <a:spAutoFit/>
          </a:bodyPr>
          <a:lstStyle/>
          <a:p>
            <a:r>
              <a:rPr lang="en-US" sz="1400" b="1" dirty="0" smtClean="0"/>
              <a:t>Integration with Third-Party Tools</a:t>
            </a:r>
          </a:p>
          <a:p>
            <a:r>
              <a:rPr lang="en-US" sz="1400" dirty="0" smtClean="0"/>
              <a:t>Library resources, external applications for enhanced learning</a:t>
            </a:r>
            <a:endParaRPr lang="en-IN" sz="1400" dirty="0"/>
          </a:p>
        </p:txBody>
      </p:sp>
      <p:sp>
        <p:nvSpPr>
          <p:cNvPr id="32" name="Rectangle 31"/>
          <p:cNvSpPr/>
          <p:nvPr/>
        </p:nvSpPr>
        <p:spPr>
          <a:xfrm>
            <a:off x="7509022" y="5839332"/>
            <a:ext cx="4314678" cy="738664"/>
          </a:xfrm>
          <a:prstGeom prst="rect">
            <a:avLst/>
          </a:prstGeom>
        </p:spPr>
        <p:txBody>
          <a:bodyPr wrap="square">
            <a:spAutoFit/>
          </a:bodyPr>
          <a:lstStyle/>
          <a:p>
            <a:r>
              <a:rPr lang="en-US" sz="1400" b="1" dirty="0" smtClean="0"/>
              <a:t>Robust Analytics and Reporting</a:t>
            </a:r>
          </a:p>
          <a:p>
            <a:r>
              <a:rPr lang="en-US" sz="1400" dirty="0" smtClean="0"/>
              <a:t>Track student performance, engagement metrics, detailed analytics, custom reports.</a:t>
            </a:r>
            <a:endParaRPr lang="en-IN" sz="1400" dirty="0"/>
          </a:p>
        </p:txBody>
      </p:sp>
      <p:sp>
        <p:nvSpPr>
          <p:cNvPr id="33" name="Rectangle 32"/>
          <p:cNvSpPr/>
          <p:nvPr/>
        </p:nvSpPr>
        <p:spPr>
          <a:xfrm>
            <a:off x="4188828" y="168754"/>
            <a:ext cx="3466004" cy="523220"/>
          </a:xfrm>
          <a:prstGeom prst="rect">
            <a:avLst/>
          </a:prstGeom>
        </p:spPr>
        <p:txBody>
          <a:bodyPr wrap="square">
            <a:spAutoFit/>
          </a:bodyPr>
          <a:lstStyle/>
          <a:p>
            <a:pPr algn="ctr"/>
            <a:r>
              <a:rPr lang="en-US" sz="2800" dirty="0" smtClean="0"/>
              <a:t>BUSINESS OVERVIEW</a:t>
            </a:r>
            <a:endParaRPr lang="en-IN" sz="2800" dirty="0"/>
          </a:p>
        </p:txBody>
      </p:sp>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8378" y="951086"/>
            <a:ext cx="792000" cy="792000"/>
          </a:xfrm>
          <a:prstGeom prst="rect">
            <a:avLst/>
          </a:prstGeom>
        </p:spPr>
      </p:pic>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93141" y="1882658"/>
            <a:ext cx="792000" cy="792000"/>
          </a:xfrm>
          <a:prstGeom prst="rect">
            <a:avLst/>
          </a:prstGeom>
        </p:spPr>
      </p:pic>
      <p:pic>
        <p:nvPicPr>
          <p:cNvPr id="36" name="Picture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15422" y="2842083"/>
            <a:ext cx="792000" cy="792000"/>
          </a:xfrm>
          <a:prstGeom prst="rect">
            <a:avLst/>
          </a:prstGeom>
        </p:spPr>
      </p:pic>
      <p:pic>
        <p:nvPicPr>
          <p:cNvPr id="37" name="Picture 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77322" y="3819504"/>
            <a:ext cx="792000" cy="792000"/>
          </a:xfrm>
          <a:prstGeom prst="rect">
            <a:avLst/>
          </a:prstGeom>
        </p:spPr>
      </p:pic>
      <p:pic>
        <p:nvPicPr>
          <p:cNvPr id="38" name="Picture 3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77322" y="4769337"/>
            <a:ext cx="792000" cy="792000"/>
          </a:xfrm>
          <a:prstGeom prst="rect">
            <a:avLst/>
          </a:prstGeom>
        </p:spPr>
      </p:pic>
      <p:pic>
        <p:nvPicPr>
          <p:cNvPr id="39" name="Picture 3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73683" y="5733608"/>
            <a:ext cx="792000" cy="792000"/>
          </a:xfrm>
          <a:prstGeom prst="rect">
            <a:avLst/>
          </a:prstGeom>
        </p:spPr>
      </p:pic>
    </p:spTree>
    <p:extLst>
      <p:ext uri="{BB962C8B-B14F-4D97-AF65-F5344CB8AC3E}">
        <p14:creationId xmlns:p14="http://schemas.microsoft.com/office/powerpoint/2010/main" val="352628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1000"/>
                                        <p:tgtEl>
                                          <p:spTgt spid="30"/>
                                        </p:tgtEl>
                                      </p:cBhvr>
                                    </p:animEffect>
                                    <p:anim calcmode="lin" valueType="num">
                                      <p:cBhvr>
                                        <p:cTn id="88" dur="1000" fill="hold"/>
                                        <p:tgtEl>
                                          <p:spTgt spid="30"/>
                                        </p:tgtEl>
                                        <p:attrNameLst>
                                          <p:attrName>ppt_x</p:attrName>
                                        </p:attrNameLst>
                                      </p:cBhvr>
                                      <p:tavLst>
                                        <p:tav tm="0">
                                          <p:val>
                                            <p:strVal val="#ppt_x"/>
                                          </p:val>
                                        </p:tav>
                                        <p:tav tm="100000">
                                          <p:val>
                                            <p:strVal val="#ppt_x"/>
                                          </p:val>
                                        </p:tav>
                                      </p:tavLst>
                                    </p:anim>
                                    <p:anim calcmode="lin" valueType="num">
                                      <p:cBhvr>
                                        <p:cTn id="89" dur="1000" fill="hold"/>
                                        <p:tgtEl>
                                          <p:spTgt spid="3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1000"/>
                                        <p:tgtEl>
                                          <p:spTgt spid="32"/>
                                        </p:tgtEl>
                                      </p:cBhvr>
                                    </p:animEffect>
                                    <p:anim calcmode="lin" valueType="num">
                                      <p:cBhvr>
                                        <p:cTn id="93" dur="1000" fill="hold"/>
                                        <p:tgtEl>
                                          <p:spTgt spid="32"/>
                                        </p:tgtEl>
                                        <p:attrNameLst>
                                          <p:attrName>ppt_x</p:attrName>
                                        </p:attrNameLst>
                                      </p:cBhvr>
                                      <p:tavLst>
                                        <p:tav tm="0">
                                          <p:val>
                                            <p:strVal val="#ppt_x"/>
                                          </p:val>
                                        </p:tav>
                                        <p:tav tm="100000">
                                          <p:val>
                                            <p:strVal val="#ppt_x"/>
                                          </p:val>
                                        </p:tav>
                                      </p:tavLst>
                                    </p:anim>
                                    <p:anim calcmode="lin" valueType="num">
                                      <p:cBhvr>
                                        <p:cTn id="94" dur="1000" fill="hold"/>
                                        <p:tgtEl>
                                          <p:spTgt spid="3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1000"/>
                                        <p:tgtEl>
                                          <p:spTgt spid="33"/>
                                        </p:tgtEl>
                                      </p:cBhvr>
                                    </p:animEffect>
                                    <p:anim calcmode="lin" valueType="num">
                                      <p:cBhvr>
                                        <p:cTn id="98" dur="1000" fill="hold"/>
                                        <p:tgtEl>
                                          <p:spTgt spid="33"/>
                                        </p:tgtEl>
                                        <p:attrNameLst>
                                          <p:attrName>ppt_x</p:attrName>
                                        </p:attrNameLst>
                                      </p:cBhvr>
                                      <p:tavLst>
                                        <p:tav tm="0">
                                          <p:val>
                                            <p:strVal val="#ppt_x"/>
                                          </p:val>
                                        </p:tav>
                                        <p:tav tm="100000">
                                          <p:val>
                                            <p:strVal val="#ppt_x"/>
                                          </p:val>
                                        </p:tav>
                                      </p:tavLst>
                                    </p:anim>
                                    <p:anim calcmode="lin" valueType="num">
                                      <p:cBhvr>
                                        <p:cTn id="99" dur="1000" fill="hold"/>
                                        <p:tgtEl>
                                          <p:spTgt spid="33"/>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1000"/>
                                        <p:tgtEl>
                                          <p:spTgt spid="35"/>
                                        </p:tgtEl>
                                      </p:cBhvr>
                                    </p:animEffect>
                                    <p:anim calcmode="lin" valueType="num">
                                      <p:cBhvr>
                                        <p:cTn id="108" dur="1000" fill="hold"/>
                                        <p:tgtEl>
                                          <p:spTgt spid="35"/>
                                        </p:tgtEl>
                                        <p:attrNameLst>
                                          <p:attrName>ppt_x</p:attrName>
                                        </p:attrNameLst>
                                      </p:cBhvr>
                                      <p:tavLst>
                                        <p:tav tm="0">
                                          <p:val>
                                            <p:strVal val="#ppt_x"/>
                                          </p:val>
                                        </p:tav>
                                        <p:tav tm="100000">
                                          <p:val>
                                            <p:strVal val="#ppt_x"/>
                                          </p:val>
                                        </p:tav>
                                      </p:tavLst>
                                    </p:anim>
                                    <p:anim calcmode="lin" valueType="num">
                                      <p:cBhvr>
                                        <p:cTn id="109" dur="1000" fill="hold"/>
                                        <p:tgtEl>
                                          <p:spTgt spid="35"/>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fade">
                                      <p:cBhvr>
                                        <p:cTn id="122" dur="1000"/>
                                        <p:tgtEl>
                                          <p:spTgt spid="38"/>
                                        </p:tgtEl>
                                      </p:cBhvr>
                                    </p:animEffect>
                                    <p:anim calcmode="lin" valueType="num">
                                      <p:cBhvr>
                                        <p:cTn id="123" dur="1000" fill="hold"/>
                                        <p:tgtEl>
                                          <p:spTgt spid="38"/>
                                        </p:tgtEl>
                                        <p:attrNameLst>
                                          <p:attrName>ppt_x</p:attrName>
                                        </p:attrNameLst>
                                      </p:cBhvr>
                                      <p:tavLst>
                                        <p:tav tm="0">
                                          <p:val>
                                            <p:strVal val="#ppt_x"/>
                                          </p:val>
                                        </p:tav>
                                        <p:tav tm="100000">
                                          <p:val>
                                            <p:strVal val="#ppt_x"/>
                                          </p:val>
                                        </p:tav>
                                      </p:tavLst>
                                    </p:anim>
                                    <p:anim calcmode="lin" valueType="num">
                                      <p:cBhvr>
                                        <p:cTn id="124" dur="1000" fill="hold"/>
                                        <p:tgtEl>
                                          <p:spTgt spid="38"/>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fade">
                                      <p:cBhvr>
                                        <p:cTn id="127" dur="1000"/>
                                        <p:tgtEl>
                                          <p:spTgt spid="39"/>
                                        </p:tgtEl>
                                      </p:cBhvr>
                                    </p:animEffect>
                                    <p:anim calcmode="lin" valueType="num">
                                      <p:cBhvr>
                                        <p:cTn id="128" dur="1000" fill="hold"/>
                                        <p:tgtEl>
                                          <p:spTgt spid="39"/>
                                        </p:tgtEl>
                                        <p:attrNameLst>
                                          <p:attrName>ppt_x</p:attrName>
                                        </p:attrNameLst>
                                      </p:cBhvr>
                                      <p:tavLst>
                                        <p:tav tm="0">
                                          <p:val>
                                            <p:strVal val="#ppt_x"/>
                                          </p:val>
                                        </p:tav>
                                        <p:tav tm="100000">
                                          <p:val>
                                            <p:strVal val="#ppt_x"/>
                                          </p:val>
                                        </p:tav>
                                      </p:tavLst>
                                    </p:anim>
                                    <p:anim calcmode="lin" valueType="num">
                                      <p:cBhvr>
                                        <p:cTn id="12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5" grpId="0"/>
      <p:bldP spid="17" grpId="0"/>
      <p:bldP spid="19" grpId="0"/>
      <p:bldP spid="22" grpId="0"/>
      <p:bldP spid="24" grpId="0"/>
      <p:bldP spid="26" grpId="0"/>
      <p:bldP spid="28" grpId="0"/>
      <p:bldP spid="30"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46" y="541792"/>
            <a:ext cx="10205473" cy="523220"/>
          </a:xfrm>
          <a:prstGeom prst="rect">
            <a:avLst/>
          </a:prstGeom>
        </p:spPr>
        <p:txBody>
          <a:bodyPr wrap="square">
            <a:spAutoFit/>
          </a:bodyPr>
          <a:lstStyle/>
          <a:p>
            <a:r>
              <a:rPr lang="en-US" sz="2800" b="1" dirty="0">
                <a:solidFill>
                  <a:srgbClr val="0F5FDC"/>
                </a:solidFill>
              </a:rPr>
              <a:t>Student Engagement</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5496" y="291842"/>
            <a:ext cx="620909" cy="402358"/>
          </a:xfrm>
          <a:prstGeom prst="rect">
            <a:avLst/>
          </a:prstGeom>
        </p:spPr>
      </p:pic>
      <p:sp>
        <p:nvSpPr>
          <p:cNvPr id="6" name="Rectangle 5"/>
          <p:cNvSpPr/>
          <p:nvPr/>
        </p:nvSpPr>
        <p:spPr>
          <a:xfrm>
            <a:off x="273346" y="1363678"/>
            <a:ext cx="5787819" cy="3046988"/>
          </a:xfrm>
          <a:prstGeom prst="rect">
            <a:avLst/>
          </a:prstGeom>
        </p:spPr>
        <p:txBody>
          <a:bodyPr wrap="square">
            <a:spAutoFit/>
          </a:bodyPr>
          <a:lstStyle/>
          <a:p>
            <a:pPr algn="just"/>
            <a:r>
              <a:rPr lang="en-US" sz="2400" b="1" dirty="0">
                <a:solidFill>
                  <a:schemeClr val="tx1">
                    <a:lumMod val="50000"/>
                    <a:lumOff val="50000"/>
                  </a:schemeClr>
                </a:solidFill>
              </a:rPr>
              <a:t>Interactive Content: </a:t>
            </a:r>
            <a:r>
              <a:rPr lang="en-US" sz="2400" dirty="0">
                <a:solidFill>
                  <a:schemeClr val="tx1">
                    <a:lumMod val="50000"/>
                    <a:lumOff val="50000"/>
                  </a:schemeClr>
                </a:solidFill>
              </a:rPr>
              <a:t>Engaging content types such as quizzes, gamified learning activities, and multimedia resources</a:t>
            </a:r>
            <a:r>
              <a:rPr lang="en-US" sz="2400" dirty="0" smtClean="0">
                <a:solidFill>
                  <a:schemeClr val="tx1">
                    <a:lumMod val="50000"/>
                    <a:lumOff val="50000"/>
                  </a:schemeClr>
                </a:solidFill>
              </a:rPr>
              <a:t>.</a:t>
            </a:r>
          </a:p>
          <a:p>
            <a:pPr algn="just"/>
            <a:endParaRPr lang="en-US" sz="2400" b="1" dirty="0" smtClean="0">
              <a:solidFill>
                <a:schemeClr val="tx1">
                  <a:lumMod val="50000"/>
                  <a:lumOff val="50000"/>
                </a:schemeClr>
              </a:solidFill>
            </a:endParaRPr>
          </a:p>
          <a:p>
            <a:pPr algn="just"/>
            <a:r>
              <a:rPr lang="en-US" sz="2400" b="1" dirty="0">
                <a:solidFill>
                  <a:schemeClr val="tx1">
                    <a:lumMod val="50000"/>
                    <a:lumOff val="50000"/>
                  </a:schemeClr>
                </a:solidFill>
              </a:rPr>
              <a:t>Collaborative Learning: </a:t>
            </a:r>
            <a:r>
              <a:rPr lang="en-US" sz="2400" dirty="0">
                <a:solidFill>
                  <a:schemeClr val="tx1">
                    <a:lumMod val="50000"/>
                    <a:lumOff val="50000"/>
                  </a:schemeClr>
                </a:solidFill>
              </a:rPr>
              <a:t>Foster a sense of community and collaboration among students through forums and group activities.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896" y="1363677"/>
            <a:ext cx="5576425" cy="5167751"/>
          </a:xfrm>
          <a:prstGeom prst="rect">
            <a:avLst/>
          </a:prstGeom>
        </p:spPr>
      </p:pic>
    </p:spTree>
    <p:extLst>
      <p:ext uri="{BB962C8B-B14F-4D97-AF65-F5344CB8AC3E}">
        <p14:creationId xmlns:p14="http://schemas.microsoft.com/office/powerpoint/2010/main" val="32872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02411" y="753454"/>
            <a:ext cx="3542442" cy="523220"/>
          </a:xfrm>
          <a:prstGeom prst="rect">
            <a:avLst/>
          </a:prstGeom>
        </p:spPr>
        <p:txBody>
          <a:bodyPr wrap="square">
            <a:spAutoFit/>
          </a:bodyPr>
          <a:lstStyle/>
          <a:p>
            <a:r>
              <a:rPr lang="en-US" sz="2800" b="1" dirty="0">
                <a:solidFill>
                  <a:srgbClr val="0F5FDC"/>
                </a:solidFill>
              </a:rPr>
              <a:t>Faculty Empowerment</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4056" y="291842"/>
            <a:ext cx="712349" cy="461612"/>
          </a:xfrm>
          <a:prstGeom prst="rect">
            <a:avLst/>
          </a:prstGeom>
        </p:spPr>
      </p:pic>
      <p:sp>
        <p:nvSpPr>
          <p:cNvPr id="6" name="Rectangle 5"/>
          <p:cNvSpPr/>
          <p:nvPr/>
        </p:nvSpPr>
        <p:spPr>
          <a:xfrm>
            <a:off x="5972228" y="1611871"/>
            <a:ext cx="5787819" cy="3046988"/>
          </a:xfrm>
          <a:prstGeom prst="rect">
            <a:avLst/>
          </a:prstGeom>
        </p:spPr>
        <p:txBody>
          <a:bodyPr wrap="square">
            <a:spAutoFit/>
          </a:bodyPr>
          <a:lstStyle/>
          <a:p>
            <a:pPr algn="just"/>
            <a:r>
              <a:rPr lang="en-US" sz="2400" b="1" dirty="0">
                <a:solidFill>
                  <a:schemeClr val="tx1">
                    <a:lumMod val="50000"/>
                    <a:lumOff val="50000"/>
                  </a:schemeClr>
                </a:solidFill>
              </a:rPr>
              <a:t>Ease of Use: </a:t>
            </a:r>
            <a:r>
              <a:rPr lang="en-US" sz="2400" dirty="0">
                <a:solidFill>
                  <a:schemeClr val="tx1">
                    <a:lumMod val="50000"/>
                    <a:lumOff val="50000"/>
                  </a:schemeClr>
                </a:solidFill>
              </a:rPr>
              <a:t>Simplify course management and grading processes, allowing faculty to focus more on teaching</a:t>
            </a:r>
            <a:r>
              <a:rPr lang="en-US" sz="2400" dirty="0" smtClean="0">
                <a:solidFill>
                  <a:schemeClr val="tx1">
                    <a:lumMod val="50000"/>
                    <a:lumOff val="50000"/>
                  </a:schemeClr>
                </a:solidFill>
              </a:rPr>
              <a:t>.</a:t>
            </a:r>
          </a:p>
          <a:p>
            <a:pPr algn="just"/>
            <a:endParaRPr lang="en-US" sz="2400" b="1" dirty="0" smtClean="0">
              <a:solidFill>
                <a:schemeClr val="tx1">
                  <a:lumMod val="50000"/>
                  <a:lumOff val="50000"/>
                </a:schemeClr>
              </a:solidFill>
            </a:endParaRPr>
          </a:p>
          <a:p>
            <a:pPr algn="just"/>
            <a:r>
              <a:rPr lang="en-US" sz="2400" b="1" dirty="0">
                <a:solidFill>
                  <a:schemeClr val="tx1">
                    <a:lumMod val="50000"/>
                    <a:lumOff val="50000"/>
                  </a:schemeClr>
                </a:solidFill>
              </a:rPr>
              <a:t>Professional Development: </a:t>
            </a:r>
            <a:r>
              <a:rPr lang="en-US" sz="2400" dirty="0">
                <a:solidFill>
                  <a:schemeClr val="tx1">
                    <a:lumMod val="50000"/>
                    <a:lumOff val="50000"/>
                  </a:schemeClr>
                </a:solidFill>
              </a:rPr>
              <a:t>Continuous support and resources for faculty to enhance their teaching methods and utilize the LMS effectively.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871" y="1348180"/>
            <a:ext cx="5288048" cy="4987306"/>
          </a:xfrm>
          <a:prstGeom prst="rect">
            <a:avLst/>
          </a:prstGeom>
        </p:spPr>
      </p:pic>
    </p:spTree>
    <p:extLst>
      <p:ext uri="{BB962C8B-B14F-4D97-AF65-F5344CB8AC3E}">
        <p14:creationId xmlns:p14="http://schemas.microsoft.com/office/powerpoint/2010/main" val="292146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46" y="541792"/>
            <a:ext cx="10205473" cy="523220"/>
          </a:xfrm>
          <a:prstGeom prst="rect">
            <a:avLst/>
          </a:prstGeom>
        </p:spPr>
        <p:txBody>
          <a:bodyPr wrap="square">
            <a:spAutoFit/>
          </a:bodyPr>
          <a:lstStyle/>
          <a:p>
            <a:r>
              <a:rPr lang="en-US" sz="2800" b="1" dirty="0">
                <a:solidFill>
                  <a:srgbClr val="0F5FDC"/>
                </a:solidFill>
              </a:rPr>
              <a:t>Institutional Efficiency</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3392" y="291842"/>
            <a:ext cx="1063014" cy="688848"/>
          </a:xfrm>
          <a:prstGeom prst="rect">
            <a:avLst/>
          </a:prstGeom>
        </p:spPr>
      </p:pic>
      <p:sp>
        <p:nvSpPr>
          <p:cNvPr id="6" name="Rectangle 5"/>
          <p:cNvSpPr/>
          <p:nvPr/>
        </p:nvSpPr>
        <p:spPr>
          <a:xfrm>
            <a:off x="273346" y="1363678"/>
            <a:ext cx="5787819" cy="2677656"/>
          </a:xfrm>
          <a:prstGeom prst="rect">
            <a:avLst/>
          </a:prstGeom>
        </p:spPr>
        <p:txBody>
          <a:bodyPr wrap="square">
            <a:spAutoFit/>
          </a:bodyPr>
          <a:lstStyle/>
          <a:p>
            <a:pPr algn="just"/>
            <a:r>
              <a:rPr lang="en-US" sz="2400" b="1" dirty="0">
                <a:solidFill>
                  <a:schemeClr val="tx1">
                    <a:lumMod val="50000"/>
                    <a:lumOff val="50000"/>
                  </a:schemeClr>
                </a:solidFill>
              </a:rPr>
              <a:t>Centralized Management: </a:t>
            </a:r>
            <a:r>
              <a:rPr lang="en-US" sz="2400" dirty="0">
                <a:solidFill>
                  <a:schemeClr val="tx1">
                    <a:lumMod val="50000"/>
                    <a:lumOff val="50000"/>
                  </a:schemeClr>
                </a:solidFill>
              </a:rPr>
              <a:t>Streamline administrative tasks and course management through a centralized system</a:t>
            </a:r>
            <a:r>
              <a:rPr lang="en-US" sz="2400" dirty="0" smtClean="0">
                <a:solidFill>
                  <a:schemeClr val="tx1">
                    <a:lumMod val="50000"/>
                    <a:lumOff val="50000"/>
                  </a:schemeClr>
                </a:solidFill>
              </a:rPr>
              <a:t>.</a:t>
            </a:r>
          </a:p>
          <a:p>
            <a:pPr algn="just"/>
            <a:endParaRPr lang="en-US" sz="2400" b="1" dirty="0" smtClean="0">
              <a:solidFill>
                <a:schemeClr val="tx1">
                  <a:lumMod val="50000"/>
                  <a:lumOff val="50000"/>
                </a:schemeClr>
              </a:solidFill>
            </a:endParaRPr>
          </a:p>
          <a:p>
            <a:pPr algn="just"/>
            <a:r>
              <a:rPr lang="en-US" sz="2400" b="1" dirty="0">
                <a:solidFill>
                  <a:schemeClr val="tx1">
                    <a:lumMod val="50000"/>
                    <a:lumOff val="50000"/>
                  </a:schemeClr>
                </a:solidFill>
              </a:rPr>
              <a:t>Data-Driven Decisions: </a:t>
            </a:r>
            <a:r>
              <a:rPr lang="en-US" sz="2400" dirty="0">
                <a:solidFill>
                  <a:schemeClr val="tx1">
                    <a:lumMod val="50000"/>
                    <a:lumOff val="50000"/>
                  </a:schemeClr>
                </a:solidFill>
              </a:rPr>
              <a:t>Leverage analytics to make informed decisions and improve educational outcomes.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668" y="1363678"/>
            <a:ext cx="5499464" cy="5131140"/>
          </a:xfrm>
          <a:prstGeom prst="rect">
            <a:avLst/>
          </a:prstGeom>
        </p:spPr>
      </p:pic>
    </p:spTree>
    <p:extLst>
      <p:ext uri="{BB962C8B-B14F-4D97-AF65-F5344CB8AC3E}">
        <p14:creationId xmlns:p14="http://schemas.microsoft.com/office/powerpoint/2010/main" val="24944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0374" y="537057"/>
            <a:ext cx="3947390" cy="523220"/>
          </a:xfrm>
          <a:prstGeom prst="rect">
            <a:avLst/>
          </a:prstGeom>
        </p:spPr>
        <p:txBody>
          <a:bodyPr wrap="square">
            <a:spAutoFit/>
          </a:bodyPr>
          <a:lstStyle/>
          <a:p>
            <a:r>
              <a:rPr lang="en-US" sz="2800" b="1" dirty="0">
                <a:solidFill>
                  <a:srgbClr val="0F5FDC"/>
                </a:solidFill>
              </a:rPr>
              <a:t>Future-Ready Education</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3392" y="291842"/>
            <a:ext cx="1063014" cy="688848"/>
          </a:xfrm>
          <a:prstGeom prst="rect">
            <a:avLst/>
          </a:prstGeom>
        </p:spPr>
      </p:pic>
      <p:sp>
        <p:nvSpPr>
          <p:cNvPr id="6" name="Rectangle 5"/>
          <p:cNvSpPr/>
          <p:nvPr/>
        </p:nvSpPr>
        <p:spPr>
          <a:xfrm>
            <a:off x="6109876" y="1361310"/>
            <a:ext cx="5787819" cy="2677656"/>
          </a:xfrm>
          <a:prstGeom prst="rect">
            <a:avLst/>
          </a:prstGeom>
        </p:spPr>
        <p:txBody>
          <a:bodyPr wrap="square">
            <a:spAutoFit/>
          </a:bodyPr>
          <a:lstStyle/>
          <a:p>
            <a:pPr algn="just"/>
            <a:r>
              <a:rPr lang="en-US" sz="2400" b="1" dirty="0">
                <a:solidFill>
                  <a:schemeClr val="tx1">
                    <a:lumMod val="50000"/>
                    <a:lumOff val="50000"/>
                  </a:schemeClr>
                </a:solidFill>
              </a:rPr>
              <a:t>Innovative Features: </a:t>
            </a:r>
            <a:r>
              <a:rPr lang="en-US" sz="2400" dirty="0">
                <a:solidFill>
                  <a:schemeClr val="tx1">
                    <a:lumMod val="50000"/>
                    <a:lumOff val="50000"/>
                  </a:schemeClr>
                </a:solidFill>
              </a:rPr>
              <a:t>Stay ahead with cutting-edge features like AI-based mentor bots and virtual class integration</a:t>
            </a:r>
            <a:r>
              <a:rPr lang="en-US" sz="2400" dirty="0" smtClean="0">
                <a:solidFill>
                  <a:schemeClr val="tx1">
                    <a:lumMod val="50000"/>
                    <a:lumOff val="50000"/>
                  </a:schemeClr>
                </a:solidFill>
              </a:rPr>
              <a:t>.</a:t>
            </a:r>
          </a:p>
          <a:p>
            <a:pPr algn="just"/>
            <a:endParaRPr lang="en-US" sz="2400" b="1" dirty="0" smtClean="0">
              <a:solidFill>
                <a:schemeClr val="tx1">
                  <a:lumMod val="50000"/>
                  <a:lumOff val="50000"/>
                </a:schemeClr>
              </a:solidFill>
            </a:endParaRPr>
          </a:p>
          <a:p>
            <a:pPr algn="just"/>
            <a:r>
              <a:rPr lang="en-US" sz="2400" b="1" dirty="0">
                <a:solidFill>
                  <a:schemeClr val="tx1">
                    <a:lumMod val="50000"/>
                    <a:lumOff val="50000"/>
                  </a:schemeClr>
                </a:solidFill>
              </a:rPr>
              <a:t>Adaptability: </a:t>
            </a:r>
            <a:r>
              <a:rPr lang="en-US" sz="2400" dirty="0">
                <a:solidFill>
                  <a:schemeClr val="tx1">
                    <a:lumMod val="50000"/>
                    <a:lumOff val="50000"/>
                  </a:schemeClr>
                </a:solidFill>
              </a:rPr>
              <a:t>Easily adapt to changing educational needs and trends with a flexible and robust LMS.</a:t>
            </a:r>
          </a:p>
        </p:txBody>
      </p:sp>
      <p:sp>
        <p:nvSpPr>
          <p:cNvPr id="5" name="Rectangle 4"/>
          <p:cNvSpPr/>
          <p:nvPr/>
        </p:nvSpPr>
        <p:spPr>
          <a:xfrm>
            <a:off x="224635" y="4340000"/>
            <a:ext cx="11673060" cy="2071208"/>
          </a:xfrm>
          <a:prstGeom prst="rect">
            <a:avLst/>
          </a:prstGeom>
        </p:spPr>
        <p:txBody>
          <a:bodyPr wrap="square">
            <a:spAutoFit/>
          </a:bodyPr>
          <a:lstStyle/>
          <a:p>
            <a:pPr algn="just">
              <a:lnSpc>
                <a:spcPct val="150000"/>
              </a:lnSpc>
            </a:pPr>
            <a:r>
              <a:rPr lang="en-US" sz="2200" dirty="0">
                <a:solidFill>
                  <a:schemeClr val="tx1">
                    <a:lumMod val="50000"/>
                    <a:lumOff val="50000"/>
                  </a:schemeClr>
                </a:solidFill>
              </a:rPr>
              <a:t>Indiaexcite's LMS is not just a platform; it's a comprehensive solution designed to enhance the learning experience, streamline academic processes, and empower both students and faculty. By choosing Indiaexcite's LMS, your university is investing in a future-ready educational environment that prioritizes engagement, efficiency, and excellence.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34" y="980690"/>
            <a:ext cx="5405457" cy="3277222"/>
          </a:xfrm>
          <a:prstGeom prst="rect">
            <a:avLst/>
          </a:prstGeom>
        </p:spPr>
      </p:pic>
    </p:spTree>
    <p:extLst>
      <p:ext uri="{BB962C8B-B14F-4D97-AF65-F5344CB8AC3E}">
        <p14:creationId xmlns:p14="http://schemas.microsoft.com/office/powerpoint/2010/main" val="94113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46" y="541792"/>
            <a:ext cx="10205473" cy="523220"/>
          </a:xfrm>
          <a:prstGeom prst="rect">
            <a:avLst/>
          </a:prstGeom>
        </p:spPr>
        <p:txBody>
          <a:bodyPr wrap="square">
            <a:spAutoFit/>
          </a:bodyPr>
          <a:lstStyle/>
          <a:p>
            <a:r>
              <a:rPr lang="en-US" sz="2800" b="1" dirty="0">
                <a:solidFill>
                  <a:srgbClr val="0F5FDC"/>
                </a:solidFill>
              </a:rPr>
              <a:t>Future-Ready Education</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3392" y="291842"/>
            <a:ext cx="1063014" cy="688848"/>
          </a:xfrm>
          <a:prstGeom prst="rect">
            <a:avLst/>
          </a:prstGeom>
        </p:spPr>
      </p:pic>
      <p:sp>
        <p:nvSpPr>
          <p:cNvPr id="6" name="Rectangle 5"/>
          <p:cNvSpPr/>
          <p:nvPr/>
        </p:nvSpPr>
        <p:spPr>
          <a:xfrm>
            <a:off x="273346" y="1363678"/>
            <a:ext cx="5787819" cy="2677656"/>
          </a:xfrm>
          <a:prstGeom prst="rect">
            <a:avLst/>
          </a:prstGeom>
        </p:spPr>
        <p:txBody>
          <a:bodyPr wrap="square">
            <a:spAutoFit/>
          </a:bodyPr>
          <a:lstStyle/>
          <a:p>
            <a:pPr algn="just"/>
            <a:r>
              <a:rPr lang="en-US" sz="2400" b="1" dirty="0">
                <a:solidFill>
                  <a:schemeClr val="tx1">
                    <a:lumMod val="50000"/>
                    <a:lumOff val="50000"/>
                  </a:schemeClr>
                </a:solidFill>
              </a:rPr>
              <a:t>Innovative Features: </a:t>
            </a:r>
            <a:r>
              <a:rPr lang="en-US" sz="2400" dirty="0">
                <a:solidFill>
                  <a:schemeClr val="tx1">
                    <a:lumMod val="50000"/>
                    <a:lumOff val="50000"/>
                  </a:schemeClr>
                </a:solidFill>
              </a:rPr>
              <a:t>Stay ahead with cutting-edge features like AI-based mentor bots and virtual class integration</a:t>
            </a:r>
            <a:r>
              <a:rPr lang="en-US" sz="2400" dirty="0" smtClean="0">
                <a:solidFill>
                  <a:schemeClr val="tx1">
                    <a:lumMod val="50000"/>
                    <a:lumOff val="50000"/>
                  </a:schemeClr>
                </a:solidFill>
              </a:rPr>
              <a:t>.</a:t>
            </a:r>
          </a:p>
          <a:p>
            <a:pPr algn="just"/>
            <a:endParaRPr lang="en-US" sz="2400" b="1" dirty="0" smtClean="0">
              <a:solidFill>
                <a:schemeClr val="tx1">
                  <a:lumMod val="50000"/>
                  <a:lumOff val="50000"/>
                </a:schemeClr>
              </a:solidFill>
            </a:endParaRPr>
          </a:p>
          <a:p>
            <a:pPr algn="just"/>
            <a:r>
              <a:rPr lang="en-US" sz="2400" b="1" dirty="0">
                <a:solidFill>
                  <a:schemeClr val="tx1">
                    <a:lumMod val="50000"/>
                    <a:lumOff val="50000"/>
                  </a:schemeClr>
                </a:solidFill>
              </a:rPr>
              <a:t>Adaptability: </a:t>
            </a:r>
            <a:r>
              <a:rPr lang="en-US" sz="2400" dirty="0">
                <a:solidFill>
                  <a:schemeClr val="tx1">
                    <a:lumMod val="50000"/>
                    <a:lumOff val="50000"/>
                  </a:schemeClr>
                </a:solidFill>
              </a:rPr>
              <a:t>Easily adapt to changing educational needs and trends with a flexible and robust LMS.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369" y="1183141"/>
            <a:ext cx="5974284" cy="5256848"/>
          </a:xfrm>
          <a:prstGeom prst="rect">
            <a:avLst/>
          </a:prstGeom>
        </p:spPr>
      </p:pic>
    </p:spTree>
    <p:extLst>
      <p:ext uri="{BB962C8B-B14F-4D97-AF65-F5344CB8AC3E}">
        <p14:creationId xmlns:p14="http://schemas.microsoft.com/office/powerpoint/2010/main" val="31742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0245" y="2149145"/>
            <a:ext cx="5248367" cy="4560413"/>
          </a:xfrm>
          <a:prstGeom prst="rect">
            <a:avLst/>
          </a:prstGeom>
          <a:solidFill>
            <a:schemeClr val="bg1"/>
          </a:solidFill>
          <a:ln>
            <a:solidFill>
              <a:srgbClr val="10A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Box 2">
            <a:extLst>
              <a:ext uri="{FF2B5EF4-FFF2-40B4-BE49-F238E27FC236}">
                <a16:creationId xmlns:a16="http://schemas.microsoft.com/office/drawing/2014/main" id="{01B79782-C947-9046-568E-4F34C0F06AEA}"/>
              </a:ext>
            </a:extLst>
          </p:cNvPr>
          <p:cNvSpPr txBox="1"/>
          <p:nvPr/>
        </p:nvSpPr>
        <p:spPr>
          <a:xfrm>
            <a:off x="3047215" y="3246690"/>
            <a:ext cx="6094428" cy="369332"/>
          </a:xfrm>
          <a:prstGeom prst="rect">
            <a:avLst/>
          </a:prstGeom>
          <a:noFill/>
        </p:spPr>
        <p:txBody>
          <a:bodyPr wrap="square">
            <a:spAutoFit/>
          </a:bodyPr>
          <a:lstStyle/>
          <a:p>
            <a:r>
              <a:rPr lang="en-IN" sz="1800" b="1" dirty="0">
                <a:solidFill>
                  <a:schemeClr val="bg1"/>
                </a:solidFill>
                <a:latin typeface="Arial" panose="020B0604020202020204" pitchFamily="34" charset="0"/>
                <a:cs typeface="Arial" panose="020B0604020202020204" pitchFamily="34" charset="0"/>
              </a:rPr>
              <a:t>RANGANATHAN</a:t>
            </a:r>
            <a:endParaRPr lang="en-IN" dirty="0"/>
          </a:p>
        </p:txBody>
      </p:sp>
      <p:sp>
        <p:nvSpPr>
          <p:cNvPr id="5" name="TextBox 4">
            <a:extLst>
              <a:ext uri="{FF2B5EF4-FFF2-40B4-BE49-F238E27FC236}">
                <a16:creationId xmlns:a16="http://schemas.microsoft.com/office/drawing/2014/main" id="{DFA1C37E-ACF0-7F99-D9BD-A1E6BD757D49}"/>
              </a:ext>
            </a:extLst>
          </p:cNvPr>
          <p:cNvSpPr txBox="1"/>
          <p:nvPr/>
        </p:nvSpPr>
        <p:spPr>
          <a:xfrm>
            <a:off x="3470245" y="2340608"/>
            <a:ext cx="5276183" cy="5093702"/>
          </a:xfrm>
          <a:prstGeom prst="rect">
            <a:avLst/>
          </a:prstGeom>
          <a:noFill/>
        </p:spPr>
        <p:txBody>
          <a:bodyPr wrap="square">
            <a:spAutoFit/>
          </a:bodyPr>
          <a:lstStyle/>
          <a:p>
            <a:pPr algn="ctr">
              <a:lnSpc>
                <a:spcPts val="2400"/>
              </a:lnSpc>
            </a:pPr>
            <a:r>
              <a:rPr lang="en-US" sz="2000" b="1" dirty="0" smtClean="0">
                <a:solidFill>
                  <a:srgbClr val="737373"/>
                </a:solidFill>
                <a:latin typeface="Arial" panose="020B0604020202020204" pitchFamily="34" charset="0"/>
                <a:cs typeface="Arial" panose="020B0604020202020204" pitchFamily="34" charset="0"/>
              </a:rPr>
              <a:t>FOR BUSINESS DISCUSSION CONTACT:</a:t>
            </a:r>
            <a:endParaRPr lang="en-IN" sz="2000" b="1" dirty="0" smtClean="0">
              <a:solidFill>
                <a:srgbClr val="737373"/>
              </a:solidFill>
              <a:latin typeface="Arial" panose="020B0604020202020204" pitchFamily="34" charset="0"/>
              <a:cs typeface="Arial" panose="020B0604020202020204" pitchFamily="34" charset="0"/>
            </a:endParaRPr>
          </a:p>
          <a:p>
            <a:pPr algn="ctr">
              <a:lnSpc>
                <a:spcPts val="2400"/>
              </a:lnSpc>
            </a:pPr>
            <a:endParaRPr lang="en-IN" sz="2800" b="1" dirty="0" smtClean="0">
              <a:latin typeface="Arial" panose="020B0604020202020204" pitchFamily="34" charset="0"/>
              <a:cs typeface="Arial" panose="020B0604020202020204" pitchFamily="34" charset="0"/>
            </a:endParaRPr>
          </a:p>
          <a:p>
            <a:pPr algn="ctr">
              <a:lnSpc>
                <a:spcPts val="3000"/>
              </a:lnSpc>
            </a:pPr>
            <a:r>
              <a:rPr lang="en-IN" sz="2400" b="1" dirty="0" smtClean="0">
                <a:solidFill>
                  <a:srgbClr val="0F5FDC"/>
                </a:solidFill>
                <a:latin typeface="Arial" panose="020B0604020202020204" pitchFamily="34" charset="0"/>
                <a:cs typeface="Arial" panose="020B0604020202020204" pitchFamily="34" charset="0"/>
              </a:rPr>
              <a:t>VENKATACHALAM CHINNIAH</a:t>
            </a:r>
            <a:endParaRPr lang="en-IN" sz="2400" b="1" dirty="0" smtClean="0">
              <a:solidFill>
                <a:srgbClr val="0F5FDC"/>
              </a:solidFill>
              <a:latin typeface="Arial" panose="020B0604020202020204" pitchFamily="34" charset="0"/>
              <a:cs typeface="Arial" panose="020B0604020202020204" pitchFamily="34" charset="0"/>
            </a:endParaRPr>
          </a:p>
          <a:p>
            <a:pPr algn="ctr">
              <a:lnSpc>
                <a:spcPts val="3000"/>
              </a:lnSpc>
            </a:pPr>
            <a:r>
              <a:rPr lang="en-IN" sz="1600" dirty="0" smtClean="0">
                <a:solidFill>
                  <a:srgbClr val="737373"/>
                </a:solidFill>
                <a:latin typeface="Arial" panose="020B0604020202020204" pitchFamily="34" charset="0"/>
                <a:cs typeface="Arial" panose="020B0604020202020204" pitchFamily="34" charset="0"/>
              </a:rPr>
              <a:t>CHIEF </a:t>
            </a:r>
            <a:r>
              <a:rPr lang="en-IN" sz="1600" dirty="0" smtClean="0">
                <a:solidFill>
                  <a:srgbClr val="737373"/>
                </a:solidFill>
                <a:latin typeface="Arial" panose="020B0604020202020204" pitchFamily="34" charset="0"/>
                <a:cs typeface="Arial" panose="020B0604020202020204" pitchFamily="34" charset="0"/>
              </a:rPr>
              <a:t>TECHNOLOGY </a:t>
            </a:r>
            <a:r>
              <a:rPr lang="en-IN" sz="1600" dirty="0" smtClean="0">
                <a:solidFill>
                  <a:srgbClr val="737373"/>
                </a:solidFill>
                <a:latin typeface="Arial" panose="020B0604020202020204" pitchFamily="34" charset="0"/>
                <a:cs typeface="Arial" panose="020B0604020202020204" pitchFamily="34" charset="0"/>
              </a:rPr>
              <a:t>OFFICER</a:t>
            </a:r>
          </a:p>
          <a:p>
            <a:pPr algn="ctr">
              <a:lnSpc>
                <a:spcPts val="3000"/>
              </a:lnSpc>
            </a:pPr>
            <a:endParaRPr lang="en-IN" sz="1800" b="1" dirty="0" smtClean="0">
              <a:latin typeface="Arial" panose="020B0604020202020204" pitchFamily="34" charset="0"/>
              <a:cs typeface="Arial" panose="020B0604020202020204" pitchFamily="34" charset="0"/>
            </a:endParaRPr>
          </a:p>
          <a:p>
            <a:pPr algn="ctr">
              <a:lnSpc>
                <a:spcPts val="3000"/>
              </a:lnSpc>
            </a:pPr>
            <a:r>
              <a:rPr lang="en-IN" sz="1800" b="1" dirty="0" smtClean="0">
                <a:solidFill>
                  <a:srgbClr val="0F5FDC"/>
                </a:solidFill>
                <a:latin typeface="Arial" panose="020B0604020202020204" pitchFamily="34" charset="0"/>
                <a:cs typeface="Arial" panose="020B0604020202020204" pitchFamily="34" charset="0"/>
              </a:rPr>
              <a:t>INDIAEXCITE IT SOLUTIONS PVT LTD</a:t>
            </a:r>
          </a:p>
          <a:p>
            <a:pPr algn="ctr">
              <a:lnSpc>
                <a:spcPts val="3000"/>
              </a:lnSpc>
            </a:pPr>
            <a:r>
              <a:rPr lang="en-IN" sz="1800" u="sng" dirty="0" smtClean="0">
                <a:solidFill>
                  <a:srgbClr val="737373"/>
                </a:solidFill>
                <a:latin typeface="Arial" panose="020B0604020202020204" pitchFamily="34" charset="0"/>
                <a:cs typeface="Arial" panose="020B0604020202020204" pitchFamily="34" charset="0"/>
              </a:rPr>
              <a:t>PHONE: + 91 </a:t>
            </a:r>
            <a:r>
              <a:rPr lang="en-IN" sz="1800" u="sng" dirty="0" smtClean="0">
                <a:solidFill>
                  <a:srgbClr val="737373"/>
                </a:solidFill>
                <a:latin typeface="Arial" panose="020B0604020202020204" pitchFamily="34" charset="0"/>
                <a:cs typeface="Arial" panose="020B0604020202020204" pitchFamily="34" charset="0"/>
              </a:rPr>
              <a:t>7299810303</a:t>
            </a:r>
            <a:endParaRPr lang="en-IN" sz="1800" u="sng" dirty="0" smtClean="0">
              <a:solidFill>
                <a:srgbClr val="737373"/>
              </a:solidFill>
              <a:latin typeface="Arial" panose="020B0604020202020204" pitchFamily="34" charset="0"/>
              <a:cs typeface="Arial" panose="020B0604020202020204" pitchFamily="34" charset="0"/>
            </a:endParaRPr>
          </a:p>
          <a:p>
            <a:pPr algn="ctr">
              <a:lnSpc>
                <a:spcPct val="150000"/>
              </a:lnSpc>
            </a:pPr>
            <a:r>
              <a:rPr lang="en-US" dirty="0">
                <a:solidFill>
                  <a:srgbClr val="737373"/>
                </a:solidFill>
                <a:latin typeface="Arial" panose="020B0604020202020204" pitchFamily="34" charset="0"/>
                <a:cs typeface="Arial" panose="020B0604020202020204" pitchFamily="34" charset="0"/>
              </a:rPr>
              <a:t>EMAIL: </a:t>
            </a:r>
            <a:r>
              <a:rPr lang="en-US" dirty="0" smtClean="0">
                <a:solidFill>
                  <a:srgbClr val="737373"/>
                </a:solidFill>
                <a:latin typeface="Arial" panose="020B0604020202020204" pitchFamily="34" charset="0"/>
                <a:cs typeface="Arial" panose="020B0604020202020204" pitchFamily="34" charset="0"/>
              </a:rPr>
              <a:t>venky@indiaexcite.net</a:t>
            </a:r>
            <a:endParaRPr lang="en-IN" sz="1800" u="sng" dirty="0" smtClean="0">
              <a:solidFill>
                <a:srgbClr val="737373"/>
              </a:solidFill>
              <a:latin typeface="Arial" panose="020B0604020202020204" pitchFamily="34" charset="0"/>
              <a:cs typeface="Arial" panose="020B0604020202020204" pitchFamily="34" charset="0"/>
            </a:endParaRPr>
          </a:p>
          <a:p>
            <a:pPr algn="ctr">
              <a:lnSpc>
                <a:spcPts val="3000"/>
              </a:lnSpc>
            </a:pPr>
            <a:endParaRPr lang="en-IN" sz="1800" u="sng" dirty="0" smtClean="0">
              <a:solidFill>
                <a:srgbClr val="737373"/>
              </a:solidFill>
              <a:latin typeface="Arial" panose="020B0604020202020204" pitchFamily="34" charset="0"/>
              <a:cs typeface="Arial" panose="020B0604020202020204" pitchFamily="34" charset="0"/>
            </a:endParaRPr>
          </a:p>
          <a:p>
            <a:pPr algn="ctr"/>
            <a:r>
              <a:rPr lang="en-US" dirty="0">
                <a:solidFill>
                  <a:srgbClr val="737373"/>
                </a:solidFill>
                <a:latin typeface="Arial" panose="020B0604020202020204" pitchFamily="34" charset="0"/>
                <a:cs typeface="Arial" panose="020B0604020202020204" pitchFamily="34" charset="0"/>
              </a:rPr>
              <a:t>Chennai – Tamilnadu </a:t>
            </a:r>
            <a:r>
              <a:rPr lang="en-US" dirty="0" smtClean="0">
                <a:solidFill>
                  <a:srgbClr val="737373"/>
                </a:solidFill>
                <a:latin typeface="Arial" panose="020B0604020202020204" pitchFamily="34" charset="0"/>
                <a:cs typeface="Arial" panose="020B0604020202020204" pitchFamily="34" charset="0"/>
              </a:rPr>
              <a:t>– India</a:t>
            </a:r>
          </a:p>
          <a:p>
            <a:pPr algn="ctr"/>
            <a:r>
              <a:rPr lang="en-US" dirty="0" smtClean="0">
                <a:solidFill>
                  <a:srgbClr val="737373"/>
                </a:solidFill>
                <a:latin typeface="Arial" panose="020B0604020202020204" pitchFamily="34" charset="0"/>
                <a:cs typeface="Arial" panose="020B0604020202020204" pitchFamily="34" charset="0"/>
                <a:hlinkClick r:id="rId2"/>
              </a:rPr>
              <a:t>www.Indiaexcite.com</a:t>
            </a:r>
            <a:endParaRPr lang="en-US" dirty="0">
              <a:solidFill>
                <a:srgbClr val="737373"/>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IN" sz="1800" u="sng" dirty="0" smtClean="0">
              <a:latin typeface="Arial Narrow" panose="020B0606020202030204" pitchFamily="34" charset="0"/>
              <a:cs typeface="Arial" panose="020B0604020202020204" pitchFamily="34" charset="0"/>
            </a:endParaRPr>
          </a:p>
          <a:p>
            <a:pPr algn="ctr"/>
            <a:endParaRPr lang="en-IN" sz="1800" u="sng" dirty="0">
              <a:latin typeface="Arial Narrow" panose="020B0606020202030204" pitchFamily="34" charset="0"/>
              <a:cs typeface="Arial" panose="020B0604020202020204" pitchFamily="34" charset="0"/>
            </a:endParaRPr>
          </a:p>
        </p:txBody>
      </p:sp>
      <p:sp>
        <p:nvSpPr>
          <p:cNvPr id="11" name="Title 1"/>
          <p:cNvSpPr txBox="1">
            <a:spLocks/>
          </p:cNvSpPr>
          <p:nvPr/>
        </p:nvSpPr>
        <p:spPr>
          <a:xfrm>
            <a:off x="0" y="103306"/>
            <a:ext cx="12192000" cy="424819"/>
          </a:xfrm>
          <a:prstGeom prst="rect">
            <a:avLst/>
          </a:prstGeom>
          <a:solidFill>
            <a:srgbClr val="0F5FDC"/>
          </a:solidFill>
          <a:ln w="19050" cap="flat" cmpd="sng" algn="ctr">
            <a:noFill/>
            <a:prstDash val="solid"/>
            <a:miter lim="800000"/>
          </a:ln>
        </p:spPr>
        <p:style>
          <a:lnRef idx="3">
            <a:schemeClr val="lt1"/>
          </a:lnRef>
          <a:fillRef idx="1">
            <a:schemeClr val="accent1"/>
          </a:fillRef>
          <a:effectRef idx="1">
            <a:schemeClr val="accent1"/>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1800"/>
              </a:spcBef>
            </a:pPr>
            <a:r>
              <a:rPr lang="en-US" sz="2800" b="1" dirty="0" smtClean="0">
                <a:solidFill>
                  <a:schemeClr val="bg1"/>
                </a:solidFill>
                <a:latin typeface="Arial" panose="020B0604020202020204" pitchFamily="34" charset="0"/>
                <a:cs typeface="Arial" panose="020B0604020202020204" pitchFamily="34" charset="0"/>
              </a:rPr>
              <a:t>CONTACT</a:t>
            </a:r>
            <a:endParaRPr lang="en-IN" sz="2800" b="1"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3055" y="699156"/>
            <a:ext cx="1671159" cy="1289348"/>
          </a:xfrm>
          <a:prstGeom prst="rect">
            <a:avLst/>
          </a:prstGeom>
        </p:spPr>
      </p:pic>
    </p:spTree>
    <p:extLst>
      <p:ext uri="{BB962C8B-B14F-4D97-AF65-F5344CB8AC3E}">
        <p14:creationId xmlns:p14="http://schemas.microsoft.com/office/powerpoint/2010/main" val="173140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Effect transition="in" filter="fade">
                                      <p:cBhvr>
                                        <p:cTn id="55" dur="1000"/>
                                        <p:tgtEl>
                                          <p:spTgt spid="5">
                                            <p:txEl>
                                              <p:pRg st="9" end="9"/>
                                            </p:txEl>
                                          </p:spTgt>
                                        </p:tgtEl>
                                      </p:cBhvr>
                                    </p:animEffect>
                                    <p:anim calcmode="lin" valueType="num">
                                      <p:cBhvr>
                                        <p:cTn id="56"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Effect transition="in" filter="fade">
                                      <p:cBhvr>
                                        <p:cTn id="61" dur="1000"/>
                                        <p:tgtEl>
                                          <p:spTgt spid="5">
                                            <p:txEl>
                                              <p:pRg st="10" end="10"/>
                                            </p:txEl>
                                          </p:spTgt>
                                        </p:tgtEl>
                                      </p:cBhvr>
                                    </p:animEffect>
                                    <p:anim calcmode="lin" valueType="num">
                                      <p:cBhvr>
                                        <p:cTn id="6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3392" y="291842"/>
            <a:ext cx="1063014" cy="688848"/>
          </a:xfrm>
          <a:prstGeom prst="rect">
            <a:avLst/>
          </a:prstGeom>
        </p:spPr>
      </p:pic>
      <p:sp>
        <p:nvSpPr>
          <p:cNvPr id="6" name="Rectangle 5"/>
          <p:cNvSpPr/>
          <p:nvPr/>
        </p:nvSpPr>
        <p:spPr>
          <a:xfrm>
            <a:off x="2689656" y="5093600"/>
            <a:ext cx="6586290" cy="1200329"/>
          </a:xfrm>
          <a:prstGeom prst="rect">
            <a:avLst/>
          </a:prstGeom>
        </p:spPr>
        <p:txBody>
          <a:bodyPr wrap="none">
            <a:spAutoFit/>
          </a:bodyPr>
          <a:lstStyle/>
          <a:p>
            <a:pPr algn="ctr"/>
            <a:r>
              <a:rPr lang="en-US" sz="3600" dirty="0">
                <a:solidFill>
                  <a:srgbClr val="1064E8"/>
                </a:solidFill>
              </a:rPr>
              <a:t>Indiaexcite's LMS:  </a:t>
            </a:r>
          </a:p>
          <a:p>
            <a:pPr algn="ctr"/>
            <a:r>
              <a:rPr lang="en-US" sz="3600" dirty="0">
                <a:solidFill>
                  <a:srgbClr val="1064E8"/>
                </a:solidFill>
              </a:rPr>
              <a:t>Transforming University Education</a:t>
            </a:r>
            <a:endParaRPr lang="en-IN" sz="3600" dirty="0">
              <a:solidFill>
                <a:srgbClr val="1064E8"/>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486" y="296588"/>
            <a:ext cx="7876902" cy="4441397"/>
          </a:xfrm>
          <a:prstGeom prst="rect">
            <a:avLst/>
          </a:prstGeom>
        </p:spPr>
      </p:pic>
    </p:spTree>
    <p:extLst>
      <p:ext uri="{BB962C8B-B14F-4D97-AF65-F5344CB8AC3E}">
        <p14:creationId xmlns:p14="http://schemas.microsoft.com/office/powerpoint/2010/main" val="50285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9946" y="291842"/>
            <a:ext cx="766459" cy="496676"/>
          </a:xfrm>
          <a:prstGeom prst="rect">
            <a:avLst/>
          </a:prstGeom>
        </p:spPr>
      </p:pic>
      <p:sp>
        <p:nvSpPr>
          <p:cNvPr id="2" name="Rectangle 1"/>
          <p:cNvSpPr/>
          <p:nvPr/>
        </p:nvSpPr>
        <p:spPr>
          <a:xfrm>
            <a:off x="981746" y="1888145"/>
            <a:ext cx="9901646" cy="4448013"/>
          </a:xfrm>
          <a:prstGeom prst="rect">
            <a:avLst/>
          </a:prstGeom>
        </p:spPr>
        <p:txBody>
          <a:bodyPr wrap="square">
            <a:spAutoFit/>
          </a:bodyPr>
          <a:lstStyle/>
          <a:p>
            <a:pPr algn="just">
              <a:lnSpc>
                <a:spcPct val="150000"/>
              </a:lnSpc>
            </a:pPr>
            <a:r>
              <a:rPr lang="en-US" sz="3200" dirty="0">
                <a:solidFill>
                  <a:srgbClr val="0F5FDC"/>
                </a:solidFill>
              </a:rPr>
              <a:t>Indiaexcite's Learning Management System (LMS) </a:t>
            </a:r>
            <a:r>
              <a:rPr lang="en-US" sz="3200" dirty="0"/>
              <a:t>is designed to revolutionize how universities engage with students, streamline academic processes, and enhance the overall educational experience. Let's explore the incredible features and benefits that make Indiaexcite's LMS the perfect choice for your university.</a:t>
            </a:r>
            <a:endParaRPr lang="en-IN" sz="3200" dirty="0">
              <a:solidFill>
                <a:srgbClr val="1064E8"/>
              </a:solidFill>
            </a:endParaRPr>
          </a:p>
        </p:txBody>
      </p:sp>
      <p:sp>
        <p:nvSpPr>
          <p:cNvPr id="7" name="Rectangle 6"/>
          <p:cNvSpPr/>
          <p:nvPr/>
        </p:nvSpPr>
        <p:spPr>
          <a:xfrm>
            <a:off x="1693019" y="788518"/>
            <a:ext cx="7754494" cy="769441"/>
          </a:xfrm>
          <a:prstGeom prst="rect">
            <a:avLst/>
          </a:prstGeom>
        </p:spPr>
        <p:txBody>
          <a:bodyPr wrap="none">
            <a:spAutoFit/>
          </a:bodyPr>
          <a:lstStyle/>
          <a:p>
            <a:pPr algn="ctr"/>
            <a:r>
              <a:rPr lang="en-US" sz="4400" dirty="0">
                <a:solidFill>
                  <a:srgbClr val="1064E8"/>
                </a:solidFill>
              </a:rPr>
              <a:t>Key Features </a:t>
            </a:r>
            <a:r>
              <a:rPr lang="en-US" sz="4400" dirty="0" smtClean="0">
                <a:solidFill>
                  <a:srgbClr val="1064E8"/>
                </a:solidFill>
              </a:rPr>
              <a:t>of Indiaexcite's </a:t>
            </a:r>
            <a:r>
              <a:rPr lang="en-US" sz="4400" dirty="0">
                <a:solidFill>
                  <a:srgbClr val="1064E8"/>
                </a:solidFill>
              </a:rPr>
              <a:t>LMS</a:t>
            </a:r>
            <a:endParaRPr lang="en-IN" sz="4400" dirty="0">
              <a:solidFill>
                <a:srgbClr val="1064E8"/>
              </a:solidFill>
            </a:endParaRPr>
          </a:p>
        </p:txBody>
      </p:sp>
    </p:spTree>
    <p:extLst>
      <p:ext uri="{BB962C8B-B14F-4D97-AF65-F5344CB8AC3E}">
        <p14:creationId xmlns:p14="http://schemas.microsoft.com/office/powerpoint/2010/main" val="136665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46" y="541792"/>
            <a:ext cx="10205473" cy="523220"/>
          </a:xfrm>
          <a:prstGeom prst="rect">
            <a:avLst/>
          </a:prstGeom>
        </p:spPr>
        <p:txBody>
          <a:bodyPr wrap="square">
            <a:spAutoFit/>
          </a:bodyPr>
          <a:lstStyle/>
          <a:p>
            <a:r>
              <a:rPr lang="en-IN" sz="2800" b="1" dirty="0">
                <a:solidFill>
                  <a:srgbClr val="0F5FDC"/>
                </a:solidFill>
              </a:rPr>
              <a:t>1. AI-Based Mentor Bots</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7746" y="291842"/>
            <a:ext cx="698659" cy="452741"/>
          </a:xfrm>
          <a:prstGeom prst="rect">
            <a:avLst/>
          </a:prstGeom>
        </p:spPr>
      </p:pic>
      <p:sp>
        <p:nvSpPr>
          <p:cNvPr id="6" name="Rectangle 5"/>
          <p:cNvSpPr/>
          <p:nvPr/>
        </p:nvSpPr>
        <p:spPr>
          <a:xfrm>
            <a:off x="273346" y="1363678"/>
            <a:ext cx="5689020" cy="5093702"/>
          </a:xfrm>
          <a:prstGeom prst="rect">
            <a:avLst/>
          </a:prstGeom>
        </p:spPr>
        <p:txBody>
          <a:bodyPr wrap="square">
            <a:spAutoFit/>
          </a:bodyPr>
          <a:lstStyle/>
          <a:p>
            <a:pPr algn="just"/>
            <a:r>
              <a:rPr lang="en-US" sz="2500" b="1" dirty="0">
                <a:solidFill>
                  <a:schemeClr val="tx1">
                    <a:lumMod val="50000"/>
                    <a:lumOff val="50000"/>
                  </a:schemeClr>
                </a:solidFill>
              </a:rPr>
              <a:t>Personalized Guidance: </a:t>
            </a:r>
            <a:r>
              <a:rPr lang="en-US" sz="2500" dirty="0">
                <a:solidFill>
                  <a:schemeClr val="tx1">
                    <a:lumMod val="50000"/>
                    <a:lumOff val="50000"/>
                  </a:schemeClr>
                </a:solidFill>
              </a:rPr>
              <a:t>Our AI-based mentor bots offer personalized academic guidance, helping students navigate their courses, assignments, and academic goals. </a:t>
            </a:r>
            <a:r>
              <a:rPr lang="en-US" sz="2500" dirty="0" smtClean="0">
                <a:solidFill>
                  <a:schemeClr val="tx1">
                    <a:lumMod val="50000"/>
                    <a:lumOff val="50000"/>
                  </a:schemeClr>
                </a:solidFill>
              </a:rPr>
              <a:t/>
            </a:r>
            <a:br>
              <a:rPr lang="en-US" sz="2500" dirty="0" smtClean="0">
                <a:solidFill>
                  <a:schemeClr val="tx1">
                    <a:lumMod val="50000"/>
                    <a:lumOff val="50000"/>
                  </a:schemeClr>
                </a:solidFill>
              </a:rPr>
            </a:br>
            <a:r>
              <a:rPr lang="en-US" sz="2500" dirty="0" smtClean="0">
                <a:solidFill>
                  <a:schemeClr val="tx1">
                    <a:lumMod val="50000"/>
                    <a:lumOff val="50000"/>
                  </a:schemeClr>
                </a:solidFill>
              </a:rPr>
              <a:t/>
            </a:r>
            <a:br>
              <a:rPr lang="en-US" sz="2500" dirty="0" smtClean="0">
                <a:solidFill>
                  <a:schemeClr val="tx1">
                    <a:lumMod val="50000"/>
                    <a:lumOff val="50000"/>
                  </a:schemeClr>
                </a:solidFill>
              </a:rPr>
            </a:br>
            <a:r>
              <a:rPr lang="en-US" sz="2500" b="1" dirty="0">
                <a:solidFill>
                  <a:schemeClr val="tx1">
                    <a:lumMod val="50000"/>
                    <a:lumOff val="50000"/>
                  </a:schemeClr>
                </a:solidFill>
              </a:rPr>
              <a:t>24/7 Availability: </a:t>
            </a:r>
            <a:r>
              <a:rPr lang="en-US" sz="2500" dirty="0">
                <a:solidFill>
                  <a:schemeClr val="tx1">
                    <a:lumMod val="50000"/>
                    <a:lumOff val="50000"/>
                  </a:schemeClr>
                </a:solidFill>
              </a:rPr>
              <a:t>These bots are available round the clock, ensuring students get the support they need anytime, anywhere.</a:t>
            </a:r>
            <a:endParaRPr lang="en-IN" sz="2500" dirty="0"/>
          </a:p>
          <a:p>
            <a:pPr algn="just"/>
            <a:endParaRPr lang="en-US" sz="2500" dirty="0" smtClean="0"/>
          </a:p>
          <a:p>
            <a:pPr algn="just"/>
            <a:r>
              <a:rPr lang="en-US" sz="2500" b="1" dirty="0">
                <a:solidFill>
                  <a:schemeClr val="tx1">
                    <a:lumMod val="50000"/>
                    <a:lumOff val="50000"/>
                  </a:schemeClr>
                </a:solidFill>
              </a:rPr>
              <a:t>Instant Responses: </a:t>
            </a:r>
            <a:r>
              <a:rPr lang="en-US" sz="2500" dirty="0">
                <a:solidFill>
                  <a:schemeClr val="tx1">
                    <a:lumMod val="50000"/>
                    <a:lumOff val="50000"/>
                  </a:schemeClr>
                </a:solidFill>
              </a:rPr>
              <a:t>Quick answers to frequently asked questions, helping reduce the workload on faculty and support staff</a:t>
            </a:r>
            <a:r>
              <a:rPr lang="en-US" sz="2500" dirty="0" smtClean="0">
                <a:solidFill>
                  <a:schemeClr val="tx1">
                    <a:lumMod val="50000"/>
                    <a:lumOff val="50000"/>
                  </a:schemeClr>
                </a:solidFill>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999" y="1261855"/>
            <a:ext cx="5409384" cy="5195525"/>
          </a:xfrm>
          <a:prstGeom prst="rect">
            <a:avLst/>
          </a:prstGeom>
        </p:spPr>
      </p:pic>
    </p:spTree>
    <p:extLst>
      <p:ext uri="{BB962C8B-B14F-4D97-AF65-F5344CB8AC3E}">
        <p14:creationId xmlns:p14="http://schemas.microsoft.com/office/powerpoint/2010/main" val="428710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27238" y="744989"/>
            <a:ext cx="5919882" cy="523220"/>
          </a:xfrm>
          <a:prstGeom prst="rect">
            <a:avLst/>
          </a:prstGeom>
        </p:spPr>
        <p:txBody>
          <a:bodyPr wrap="square">
            <a:spAutoFit/>
          </a:bodyPr>
          <a:lstStyle/>
          <a:p>
            <a:r>
              <a:rPr lang="en-US" sz="2800" b="1" dirty="0">
                <a:solidFill>
                  <a:srgbClr val="0F5FDC"/>
                </a:solidFill>
              </a:rPr>
              <a:t>2. Zoom Integration for Virtual Classes</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7120" y="291842"/>
            <a:ext cx="699286" cy="453147"/>
          </a:xfrm>
          <a:prstGeom prst="rect">
            <a:avLst/>
          </a:prstGeom>
        </p:spPr>
      </p:pic>
      <p:sp>
        <p:nvSpPr>
          <p:cNvPr id="6" name="Rectangle 5"/>
          <p:cNvSpPr/>
          <p:nvPr/>
        </p:nvSpPr>
        <p:spPr>
          <a:xfrm>
            <a:off x="5524615" y="1781598"/>
            <a:ext cx="6237661" cy="4493538"/>
          </a:xfrm>
          <a:prstGeom prst="rect">
            <a:avLst/>
          </a:prstGeom>
        </p:spPr>
        <p:txBody>
          <a:bodyPr wrap="square">
            <a:spAutoFit/>
          </a:bodyPr>
          <a:lstStyle/>
          <a:p>
            <a:pPr algn="just"/>
            <a:r>
              <a:rPr lang="en-US" sz="2600" b="1" dirty="0">
                <a:solidFill>
                  <a:schemeClr val="tx1">
                    <a:lumMod val="50000"/>
                    <a:lumOff val="50000"/>
                  </a:schemeClr>
                </a:solidFill>
              </a:rPr>
              <a:t>Seamless Integration: </a:t>
            </a:r>
            <a:r>
              <a:rPr lang="en-US" sz="2600" dirty="0">
                <a:solidFill>
                  <a:schemeClr val="tx1">
                    <a:lumMod val="50000"/>
                    <a:lumOff val="50000"/>
                  </a:schemeClr>
                </a:solidFill>
              </a:rPr>
              <a:t>The LMS integrates smoothly with Zoom, facilitating effortless scheduling and conducting of virtual classes.</a:t>
            </a:r>
            <a:r>
              <a:rPr lang="en-US" sz="2600" dirty="0" smtClean="0">
                <a:solidFill>
                  <a:schemeClr val="tx1">
                    <a:lumMod val="50000"/>
                    <a:lumOff val="50000"/>
                  </a:schemeClr>
                </a:solidFill>
              </a:rPr>
              <a:t> </a:t>
            </a:r>
            <a:br>
              <a:rPr lang="en-US" sz="2600" dirty="0" smtClean="0">
                <a:solidFill>
                  <a:schemeClr val="tx1">
                    <a:lumMod val="50000"/>
                    <a:lumOff val="50000"/>
                  </a:schemeClr>
                </a:solidFill>
              </a:rPr>
            </a:br>
            <a:r>
              <a:rPr lang="en-US" sz="2600" dirty="0" smtClean="0">
                <a:solidFill>
                  <a:schemeClr val="tx1">
                    <a:lumMod val="50000"/>
                    <a:lumOff val="50000"/>
                  </a:schemeClr>
                </a:solidFill>
              </a:rPr>
              <a:t/>
            </a:r>
            <a:br>
              <a:rPr lang="en-US" sz="2600" dirty="0" smtClean="0">
                <a:solidFill>
                  <a:schemeClr val="tx1">
                    <a:lumMod val="50000"/>
                    <a:lumOff val="50000"/>
                  </a:schemeClr>
                </a:solidFill>
              </a:rPr>
            </a:br>
            <a:r>
              <a:rPr lang="en-US" sz="2600" b="1" dirty="0">
                <a:solidFill>
                  <a:schemeClr val="tx1">
                    <a:lumMod val="50000"/>
                    <a:lumOff val="50000"/>
                  </a:schemeClr>
                </a:solidFill>
              </a:rPr>
              <a:t>Interactive Sessions: </a:t>
            </a:r>
            <a:r>
              <a:rPr lang="en-US" sz="2600" dirty="0">
                <a:solidFill>
                  <a:schemeClr val="tx1">
                    <a:lumMod val="50000"/>
                    <a:lumOff val="50000"/>
                  </a:schemeClr>
                </a:solidFill>
              </a:rPr>
              <a:t>Enables live interaction between students and instructors, fostering a more engaging learning environment.</a:t>
            </a:r>
            <a:endParaRPr lang="en-IN" sz="2600" dirty="0"/>
          </a:p>
          <a:p>
            <a:pPr algn="just"/>
            <a:endParaRPr lang="en-US" sz="2600" dirty="0" smtClean="0"/>
          </a:p>
          <a:p>
            <a:pPr algn="just"/>
            <a:r>
              <a:rPr lang="en-US" sz="2600" b="1" dirty="0">
                <a:solidFill>
                  <a:schemeClr val="tx1">
                    <a:lumMod val="50000"/>
                    <a:lumOff val="50000"/>
                  </a:schemeClr>
                </a:solidFill>
              </a:rPr>
              <a:t>Recorded Sessions: </a:t>
            </a:r>
            <a:r>
              <a:rPr lang="en-US" sz="2600" dirty="0">
                <a:solidFill>
                  <a:schemeClr val="tx1">
                    <a:lumMod val="50000"/>
                    <a:lumOff val="50000"/>
                  </a:schemeClr>
                </a:solidFill>
              </a:rPr>
              <a:t>Automatic recording of sessions allows students to revisit lectures and review materials at their convenience.</a:t>
            </a:r>
            <a:endParaRPr lang="en-US" sz="2600" dirty="0" smtClean="0">
              <a:solidFill>
                <a:schemeClr val="tx1">
                  <a:lumMod val="50000"/>
                  <a:lumOff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12" y="1268209"/>
            <a:ext cx="5031592" cy="5006927"/>
          </a:xfrm>
          <a:prstGeom prst="rect">
            <a:avLst/>
          </a:prstGeom>
        </p:spPr>
      </p:pic>
    </p:spTree>
    <p:extLst>
      <p:ext uri="{BB962C8B-B14F-4D97-AF65-F5344CB8AC3E}">
        <p14:creationId xmlns:p14="http://schemas.microsoft.com/office/powerpoint/2010/main" val="68949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46" y="541792"/>
            <a:ext cx="10205473" cy="523220"/>
          </a:xfrm>
          <a:prstGeom prst="rect">
            <a:avLst/>
          </a:prstGeom>
        </p:spPr>
        <p:txBody>
          <a:bodyPr wrap="square">
            <a:spAutoFit/>
          </a:bodyPr>
          <a:lstStyle/>
          <a:p>
            <a:r>
              <a:rPr lang="en-US" sz="2800" b="1" dirty="0">
                <a:solidFill>
                  <a:srgbClr val="0F5FDC"/>
                </a:solidFill>
              </a:rPr>
              <a:t>3. User-Friendly Interface</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8064" y="291842"/>
            <a:ext cx="658342" cy="426615"/>
          </a:xfrm>
          <a:prstGeom prst="rect">
            <a:avLst/>
          </a:prstGeom>
        </p:spPr>
      </p:pic>
      <p:sp>
        <p:nvSpPr>
          <p:cNvPr id="6" name="Rectangle 5"/>
          <p:cNvSpPr/>
          <p:nvPr/>
        </p:nvSpPr>
        <p:spPr>
          <a:xfrm>
            <a:off x="273346" y="1363678"/>
            <a:ext cx="6454025" cy="4293483"/>
          </a:xfrm>
          <a:prstGeom prst="rect">
            <a:avLst/>
          </a:prstGeom>
        </p:spPr>
        <p:txBody>
          <a:bodyPr wrap="square">
            <a:spAutoFit/>
          </a:bodyPr>
          <a:lstStyle/>
          <a:p>
            <a:pPr algn="just">
              <a:lnSpc>
                <a:spcPct val="150000"/>
              </a:lnSpc>
            </a:pPr>
            <a:r>
              <a:rPr lang="en-US" sz="2600" b="1" dirty="0">
                <a:solidFill>
                  <a:schemeClr val="tx1">
                    <a:lumMod val="50000"/>
                    <a:lumOff val="50000"/>
                  </a:schemeClr>
                </a:solidFill>
              </a:rPr>
              <a:t>Intuitive Design: </a:t>
            </a:r>
            <a:r>
              <a:rPr lang="en-US" sz="2600" dirty="0">
                <a:solidFill>
                  <a:schemeClr val="tx1">
                    <a:lumMod val="50000"/>
                    <a:lumOff val="50000"/>
                  </a:schemeClr>
                </a:solidFill>
              </a:rPr>
              <a:t>The LMS features an intuitive and user-friendly interface, making navigation simple for both students and faculty.</a:t>
            </a:r>
            <a:r>
              <a:rPr lang="en-US" sz="2600" dirty="0" smtClean="0">
                <a:solidFill>
                  <a:schemeClr val="tx1">
                    <a:lumMod val="50000"/>
                    <a:lumOff val="50000"/>
                  </a:schemeClr>
                </a:solidFill>
              </a:rPr>
              <a:t/>
            </a:r>
            <a:br>
              <a:rPr lang="en-US" sz="2600" dirty="0" smtClean="0">
                <a:solidFill>
                  <a:schemeClr val="tx1">
                    <a:lumMod val="50000"/>
                    <a:lumOff val="50000"/>
                  </a:schemeClr>
                </a:solidFill>
              </a:rPr>
            </a:br>
            <a:r>
              <a:rPr lang="en-US" sz="2600" dirty="0" smtClean="0">
                <a:solidFill>
                  <a:schemeClr val="tx1">
                    <a:lumMod val="50000"/>
                    <a:lumOff val="50000"/>
                  </a:schemeClr>
                </a:solidFill>
              </a:rPr>
              <a:t/>
            </a:r>
            <a:br>
              <a:rPr lang="en-US" sz="2600" dirty="0" smtClean="0">
                <a:solidFill>
                  <a:schemeClr val="tx1">
                    <a:lumMod val="50000"/>
                    <a:lumOff val="50000"/>
                  </a:schemeClr>
                </a:solidFill>
              </a:rPr>
            </a:br>
            <a:r>
              <a:rPr lang="en-US" sz="2600" b="1" dirty="0">
                <a:solidFill>
                  <a:schemeClr val="tx1">
                    <a:lumMod val="50000"/>
                    <a:lumOff val="50000"/>
                  </a:schemeClr>
                </a:solidFill>
              </a:rPr>
              <a:t>Responsive Layout: </a:t>
            </a:r>
            <a:r>
              <a:rPr lang="en-US" sz="2600" dirty="0">
                <a:solidFill>
                  <a:schemeClr val="tx1">
                    <a:lumMod val="50000"/>
                    <a:lumOff val="50000"/>
                  </a:schemeClr>
                </a:solidFill>
              </a:rPr>
              <a:t>Optimized for various devices, ensuring a consistent experience on desktops, tablets, and smartphones</a:t>
            </a:r>
            <a:r>
              <a:rPr lang="en-US" sz="2600" dirty="0" smtClean="0">
                <a:solidFill>
                  <a:schemeClr val="tx1">
                    <a:lumMod val="50000"/>
                    <a:lumOff val="50000"/>
                  </a:schemeClr>
                </a:solidFill>
              </a:rPr>
              <a:t>.</a:t>
            </a:r>
            <a:endParaRPr lang="en-IN" sz="26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7935" y="1363678"/>
            <a:ext cx="5027188" cy="4684425"/>
          </a:xfrm>
          <a:prstGeom prst="rect">
            <a:avLst/>
          </a:prstGeom>
        </p:spPr>
      </p:pic>
    </p:spTree>
    <p:extLst>
      <p:ext uri="{BB962C8B-B14F-4D97-AF65-F5344CB8AC3E}">
        <p14:creationId xmlns:p14="http://schemas.microsoft.com/office/powerpoint/2010/main" val="268884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48861" y="871113"/>
            <a:ext cx="6037447" cy="523220"/>
          </a:xfrm>
          <a:prstGeom prst="rect">
            <a:avLst/>
          </a:prstGeom>
        </p:spPr>
        <p:txBody>
          <a:bodyPr wrap="square">
            <a:spAutoFit/>
          </a:bodyPr>
          <a:lstStyle/>
          <a:p>
            <a:r>
              <a:rPr lang="en-US" sz="2800" b="1" dirty="0">
                <a:solidFill>
                  <a:srgbClr val="0F5FDC"/>
                </a:solidFill>
              </a:rPr>
              <a:t>4. Comprehensive Course Management</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6308" y="291842"/>
            <a:ext cx="660097" cy="427752"/>
          </a:xfrm>
          <a:prstGeom prst="rect">
            <a:avLst/>
          </a:prstGeom>
        </p:spPr>
      </p:pic>
      <p:sp>
        <p:nvSpPr>
          <p:cNvPr id="6" name="Rectangle 5"/>
          <p:cNvSpPr/>
          <p:nvPr/>
        </p:nvSpPr>
        <p:spPr>
          <a:xfrm>
            <a:off x="5733620" y="2069073"/>
            <a:ext cx="5957637" cy="4154984"/>
          </a:xfrm>
          <a:prstGeom prst="rect">
            <a:avLst/>
          </a:prstGeom>
        </p:spPr>
        <p:txBody>
          <a:bodyPr wrap="square">
            <a:spAutoFit/>
          </a:bodyPr>
          <a:lstStyle/>
          <a:p>
            <a:pPr algn="just"/>
            <a:r>
              <a:rPr lang="en-US" sz="2400" b="1" dirty="0">
                <a:solidFill>
                  <a:schemeClr val="tx1">
                    <a:lumMod val="50000"/>
                    <a:lumOff val="50000"/>
                  </a:schemeClr>
                </a:solidFill>
              </a:rPr>
              <a:t>Course Creation and Management: </a:t>
            </a:r>
            <a:r>
              <a:rPr lang="en-US" sz="2400" dirty="0">
                <a:solidFill>
                  <a:schemeClr val="tx1">
                    <a:lumMod val="50000"/>
                    <a:lumOff val="50000"/>
                  </a:schemeClr>
                </a:solidFill>
              </a:rPr>
              <a:t>Easily create, organize, and manage courses with a wide array of tools and options.</a:t>
            </a:r>
            <a:r>
              <a:rPr lang="en-US" sz="2400" dirty="0" smtClean="0">
                <a:solidFill>
                  <a:schemeClr val="tx1">
                    <a:lumMod val="50000"/>
                    <a:lumOff val="50000"/>
                  </a:schemeClr>
                </a:solidFill>
              </a:rPr>
              <a:t/>
            </a:r>
            <a:br>
              <a:rPr lang="en-US" sz="2400" dirty="0" smtClean="0">
                <a:solidFill>
                  <a:schemeClr val="tx1">
                    <a:lumMod val="50000"/>
                    <a:lumOff val="50000"/>
                  </a:schemeClr>
                </a:solidFill>
              </a:rPr>
            </a:br>
            <a:r>
              <a:rPr lang="en-US" sz="2400" dirty="0" smtClean="0">
                <a:solidFill>
                  <a:schemeClr val="tx1">
                    <a:lumMod val="50000"/>
                    <a:lumOff val="50000"/>
                  </a:schemeClr>
                </a:solidFill>
              </a:rPr>
              <a:t/>
            </a:r>
            <a:br>
              <a:rPr lang="en-US" sz="2400" dirty="0" smtClean="0">
                <a:solidFill>
                  <a:schemeClr val="tx1">
                    <a:lumMod val="50000"/>
                    <a:lumOff val="50000"/>
                  </a:schemeClr>
                </a:solidFill>
              </a:rPr>
            </a:br>
            <a:r>
              <a:rPr lang="en-US" sz="2400" b="1" dirty="0">
                <a:solidFill>
                  <a:schemeClr val="tx1">
                    <a:lumMod val="50000"/>
                    <a:lumOff val="50000"/>
                  </a:schemeClr>
                </a:solidFill>
              </a:rPr>
              <a:t>Content Variety: </a:t>
            </a:r>
            <a:r>
              <a:rPr lang="en-US" sz="2400" dirty="0">
                <a:solidFill>
                  <a:schemeClr val="tx1">
                    <a:lumMod val="50000"/>
                    <a:lumOff val="50000"/>
                  </a:schemeClr>
                </a:solidFill>
              </a:rPr>
              <a:t>Support for multiple content types, including videos, documents, quizzes, and interactive activities</a:t>
            </a:r>
            <a:r>
              <a:rPr lang="en-US" sz="2400" dirty="0" smtClean="0">
                <a:solidFill>
                  <a:schemeClr val="tx1">
                    <a:lumMod val="50000"/>
                    <a:lumOff val="50000"/>
                  </a:schemeClr>
                </a:solidFill>
              </a:rPr>
              <a:t>.</a:t>
            </a:r>
          </a:p>
          <a:p>
            <a:pPr algn="just"/>
            <a:endParaRPr lang="en-US" sz="2400" b="1" dirty="0">
              <a:solidFill>
                <a:schemeClr val="tx1">
                  <a:lumMod val="50000"/>
                  <a:lumOff val="50000"/>
                </a:schemeClr>
              </a:solidFill>
            </a:endParaRPr>
          </a:p>
          <a:p>
            <a:pPr algn="just"/>
            <a:r>
              <a:rPr lang="en-US" sz="2400" b="1" dirty="0">
                <a:solidFill>
                  <a:schemeClr val="tx1">
                    <a:lumMod val="50000"/>
                    <a:lumOff val="50000"/>
                  </a:schemeClr>
                </a:solidFill>
              </a:rPr>
              <a:t>Modular Structure: </a:t>
            </a:r>
            <a:r>
              <a:rPr lang="en-US" sz="2400" dirty="0">
                <a:solidFill>
                  <a:schemeClr val="tx1">
                    <a:lumMod val="50000"/>
                    <a:lumOff val="50000"/>
                  </a:schemeClr>
                </a:solidFill>
              </a:rPr>
              <a:t>Allows for a modular course structure, making it easier to update and manage course content</a:t>
            </a:r>
            <a:endParaRPr lang="en-IN"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96215"/>
            <a:ext cx="5392245" cy="4927841"/>
          </a:xfrm>
          <a:prstGeom prst="rect">
            <a:avLst/>
          </a:prstGeom>
        </p:spPr>
      </p:pic>
    </p:spTree>
    <p:extLst>
      <p:ext uri="{BB962C8B-B14F-4D97-AF65-F5344CB8AC3E}">
        <p14:creationId xmlns:p14="http://schemas.microsoft.com/office/powerpoint/2010/main" val="259261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46" y="636266"/>
            <a:ext cx="10205473" cy="523220"/>
          </a:xfrm>
          <a:prstGeom prst="rect">
            <a:avLst/>
          </a:prstGeom>
        </p:spPr>
        <p:txBody>
          <a:bodyPr wrap="square">
            <a:spAutoFit/>
          </a:bodyPr>
          <a:lstStyle/>
          <a:p>
            <a:r>
              <a:rPr lang="en-US" sz="2800" b="1" dirty="0">
                <a:solidFill>
                  <a:srgbClr val="0F5FDC"/>
                </a:solidFill>
              </a:rPr>
              <a:t>5. Enhanced Communication Tools</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3392" y="291842"/>
            <a:ext cx="1063014" cy="688848"/>
          </a:xfrm>
          <a:prstGeom prst="rect">
            <a:avLst/>
          </a:prstGeom>
        </p:spPr>
      </p:pic>
      <p:sp>
        <p:nvSpPr>
          <p:cNvPr id="6" name="Rectangle 5"/>
          <p:cNvSpPr/>
          <p:nvPr/>
        </p:nvSpPr>
        <p:spPr>
          <a:xfrm>
            <a:off x="273346" y="1598810"/>
            <a:ext cx="6519340" cy="4154984"/>
          </a:xfrm>
          <a:prstGeom prst="rect">
            <a:avLst/>
          </a:prstGeom>
        </p:spPr>
        <p:txBody>
          <a:bodyPr wrap="square">
            <a:spAutoFit/>
          </a:bodyPr>
          <a:lstStyle/>
          <a:p>
            <a:pPr algn="just"/>
            <a:r>
              <a:rPr lang="en-US" sz="2400" b="1" dirty="0">
                <a:solidFill>
                  <a:schemeClr val="tx1">
                    <a:lumMod val="50000"/>
                    <a:lumOff val="50000"/>
                  </a:schemeClr>
                </a:solidFill>
              </a:rPr>
              <a:t>Discussion Forums: </a:t>
            </a:r>
            <a:r>
              <a:rPr lang="en-US" sz="2400" dirty="0">
                <a:solidFill>
                  <a:schemeClr val="tx1">
                    <a:lumMod val="50000"/>
                    <a:lumOff val="50000"/>
                  </a:schemeClr>
                </a:solidFill>
              </a:rPr>
              <a:t>Create interactive forums where students and instructors can  discuss topics, share insights, and collaborate on projects.</a:t>
            </a:r>
            <a:r>
              <a:rPr lang="en-US" sz="2400" dirty="0" smtClean="0">
                <a:solidFill>
                  <a:schemeClr val="tx1">
                    <a:lumMod val="50000"/>
                    <a:lumOff val="50000"/>
                  </a:schemeClr>
                </a:solidFill>
              </a:rPr>
              <a:t/>
            </a:r>
            <a:br>
              <a:rPr lang="en-US" sz="2400" dirty="0" smtClean="0">
                <a:solidFill>
                  <a:schemeClr val="tx1">
                    <a:lumMod val="50000"/>
                    <a:lumOff val="50000"/>
                  </a:schemeClr>
                </a:solidFill>
              </a:rPr>
            </a:br>
            <a:r>
              <a:rPr lang="en-US" sz="2400" dirty="0" smtClean="0">
                <a:solidFill>
                  <a:schemeClr val="tx1">
                    <a:lumMod val="50000"/>
                    <a:lumOff val="50000"/>
                  </a:schemeClr>
                </a:solidFill>
              </a:rPr>
              <a:t/>
            </a:r>
            <a:br>
              <a:rPr lang="en-US" sz="2400" dirty="0" smtClean="0">
                <a:solidFill>
                  <a:schemeClr val="tx1">
                    <a:lumMod val="50000"/>
                    <a:lumOff val="50000"/>
                  </a:schemeClr>
                </a:solidFill>
              </a:rPr>
            </a:br>
            <a:r>
              <a:rPr lang="en-US" sz="2400" b="1" dirty="0">
                <a:solidFill>
                  <a:schemeClr val="tx1">
                    <a:lumMod val="50000"/>
                    <a:lumOff val="50000"/>
                  </a:schemeClr>
                </a:solidFill>
              </a:rPr>
              <a:t>Messaging System: </a:t>
            </a:r>
            <a:r>
              <a:rPr lang="en-US" sz="2400" dirty="0">
                <a:solidFill>
                  <a:schemeClr val="tx1">
                    <a:lumMod val="50000"/>
                    <a:lumOff val="50000"/>
                  </a:schemeClr>
                </a:solidFill>
              </a:rPr>
              <a:t>A built-in messaging system facilitates direct communication between students and faculty. </a:t>
            </a:r>
            <a:endParaRPr lang="en-US" sz="2400" dirty="0" smtClean="0">
              <a:solidFill>
                <a:schemeClr val="tx1">
                  <a:lumMod val="50000"/>
                  <a:lumOff val="50000"/>
                </a:schemeClr>
              </a:solidFill>
            </a:endParaRPr>
          </a:p>
          <a:p>
            <a:pPr algn="just"/>
            <a:endParaRPr lang="en-US" sz="2400" b="1" dirty="0">
              <a:solidFill>
                <a:schemeClr val="tx1">
                  <a:lumMod val="50000"/>
                  <a:lumOff val="50000"/>
                </a:schemeClr>
              </a:solidFill>
            </a:endParaRPr>
          </a:p>
          <a:p>
            <a:pPr algn="just"/>
            <a:r>
              <a:rPr lang="en-US" sz="2400" b="1" dirty="0">
                <a:solidFill>
                  <a:schemeClr val="tx1">
                    <a:lumMod val="50000"/>
                    <a:lumOff val="50000"/>
                  </a:schemeClr>
                </a:solidFill>
              </a:rPr>
              <a:t>Announcements: </a:t>
            </a:r>
            <a:r>
              <a:rPr lang="en-US" sz="2400" dirty="0">
                <a:solidFill>
                  <a:schemeClr val="tx1">
                    <a:lumMod val="50000"/>
                    <a:lumOff val="50000"/>
                  </a:schemeClr>
                </a:solidFill>
              </a:rPr>
              <a:t>Easily post announcements to keep everyone informed about important updates and events.</a:t>
            </a:r>
            <a:endParaRPr lang="en-IN"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497" y="1375681"/>
            <a:ext cx="4762909" cy="4726551"/>
          </a:xfrm>
          <a:prstGeom prst="rect">
            <a:avLst/>
          </a:prstGeom>
        </p:spPr>
      </p:pic>
    </p:spTree>
    <p:extLst>
      <p:ext uri="{BB962C8B-B14F-4D97-AF65-F5344CB8AC3E}">
        <p14:creationId xmlns:p14="http://schemas.microsoft.com/office/powerpoint/2010/main" val="121200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2675</TotalTime>
  <Words>885</Words>
  <Application>Microsoft Office PowerPoint</Application>
  <PresentationFormat>Widescreen</PresentationFormat>
  <Paragraphs>122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472</cp:revision>
  <dcterms:created xsi:type="dcterms:W3CDTF">2024-07-20T09:07:14Z</dcterms:created>
  <dcterms:modified xsi:type="dcterms:W3CDTF">2025-05-05T06:04:13Z</dcterms:modified>
</cp:coreProperties>
</file>